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notesMasterIdLst>
    <p:notesMasterId r:id="rId49"/>
  </p:notesMasterIdLst>
  <p:sldIdLst>
    <p:sldId id="320" r:id="rId2"/>
    <p:sldId id="256" r:id="rId3"/>
    <p:sldId id="290" r:id="rId4"/>
    <p:sldId id="291" r:id="rId5"/>
    <p:sldId id="331" r:id="rId6"/>
    <p:sldId id="321" r:id="rId7"/>
    <p:sldId id="286" r:id="rId8"/>
    <p:sldId id="319" r:id="rId9"/>
    <p:sldId id="279" r:id="rId10"/>
    <p:sldId id="280" r:id="rId11"/>
    <p:sldId id="281" r:id="rId12"/>
    <p:sldId id="300" r:id="rId13"/>
    <p:sldId id="315" r:id="rId14"/>
    <p:sldId id="298" r:id="rId15"/>
    <p:sldId id="317" r:id="rId16"/>
    <p:sldId id="303" r:id="rId17"/>
    <p:sldId id="307" r:id="rId18"/>
    <p:sldId id="312" r:id="rId19"/>
    <p:sldId id="305" r:id="rId20"/>
    <p:sldId id="306" r:id="rId21"/>
    <p:sldId id="313" r:id="rId22"/>
    <p:sldId id="308" r:id="rId23"/>
    <p:sldId id="322" r:id="rId24"/>
    <p:sldId id="335" r:id="rId25"/>
    <p:sldId id="333" r:id="rId26"/>
    <p:sldId id="334" r:id="rId27"/>
    <p:sldId id="337" r:id="rId28"/>
    <p:sldId id="340" r:id="rId29"/>
    <p:sldId id="339" r:id="rId30"/>
    <p:sldId id="341" r:id="rId31"/>
    <p:sldId id="327" r:id="rId32"/>
    <p:sldId id="301" r:id="rId33"/>
    <p:sldId id="269" r:id="rId34"/>
    <p:sldId id="296" r:id="rId35"/>
    <p:sldId id="282" r:id="rId36"/>
    <p:sldId id="332" r:id="rId37"/>
    <p:sldId id="329" r:id="rId38"/>
    <p:sldId id="318" r:id="rId39"/>
    <p:sldId id="259" r:id="rId40"/>
    <p:sldId id="260" r:id="rId41"/>
    <p:sldId id="328" r:id="rId42"/>
    <p:sldId id="309" r:id="rId43"/>
    <p:sldId id="310" r:id="rId44"/>
    <p:sldId id="284" r:id="rId45"/>
    <p:sldId id="294" r:id="rId46"/>
    <p:sldId id="314" r:id="rId47"/>
    <p:sldId id="275" r:id="rId48"/>
  </p:sldIdLst>
  <p:sldSz cx="12192000" cy="6858000"/>
  <p:notesSz cx="6858000" cy="9144000"/>
  <p:embeddedFontLst>
    <p:embeddedFont>
      <p:font typeface="Arial Black" panose="020B0A04020102020204" pitchFamily="34" charset="0"/>
      <p:bold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ELAND 초이스OTF Bold" panose="02020503020101020101" pitchFamily="18" charset="-127"/>
      <p:regular r:id="rId57"/>
    </p:embeddedFont>
    <p:embeddedFont>
      <p:font typeface="ELAND 초이스OTF Light" panose="02020503020101020101" pitchFamily="18" charset="-127"/>
      <p:regular r:id="rId58"/>
    </p:embeddedFont>
    <p:embeddedFont>
      <p:font typeface="ELAND 초이스OTF Medium" panose="02020503020101020101" pitchFamily="18" charset="-127"/>
      <p:regular r:id="rId59"/>
    </p:embeddedFont>
    <p:embeddedFont>
      <p:font typeface="맑은 고딕" panose="020B0503020000020004" pitchFamily="50" charset="-127"/>
      <p:regular r:id="rId60"/>
      <p:bold r:id="rId61"/>
    </p:embeddedFont>
    <p:embeddedFont>
      <p:font typeface="에스코어 드림 4 Regular" panose="020B0503030302020204" pitchFamily="34" charset="-127"/>
      <p:regular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YOUNGKIM" initials="MY" lastIdx="1" clrIdx="0">
    <p:extLst>
      <p:ext uri="{19B8F6BF-5375-455C-9EA6-DF929625EA0E}">
        <p15:presenceInfo xmlns:p15="http://schemas.microsoft.com/office/powerpoint/2012/main" userId="MINYOUNGK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03864"/>
    <a:srgbClr val="B4C7E7"/>
    <a:srgbClr val="767171"/>
    <a:srgbClr val="8FAADC"/>
    <a:srgbClr val="E6E6E6"/>
    <a:srgbClr val="CBE2FF"/>
    <a:srgbClr val="2F528F"/>
    <a:srgbClr val="6E6E6E"/>
    <a:srgbClr val="ADB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1" autoAdjust="0"/>
    <p:restoredTop sz="94947" autoAdjust="0"/>
  </p:normalViewPr>
  <p:slideViewPr>
    <p:cSldViewPr snapToGrid="0">
      <p:cViewPr varScale="1">
        <p:scale>
          <a:sx n="77" d="100"/>
          <a:sy n="77" d="100"/>
        </p:scale>
        <p:origin x="9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낮아지고 있는 은행 예금 금리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저축은행 정기예금 평균금리 추이</c:v>
                </c:pt>
              </c:strCache>
            </c:strRef>
          </c:tx>
          <c:spPr>
            <a:ln w="28575" cap="sq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4574022632437834E-2"/>
                  <c:y val="-4.13711459347531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F9D-4A95-AF17-90C62C276F60}"/>
                </c:ext>
              </c:extLst>
            </c:dLbl>
            <c:dLbl>
              <c:idx val="1"/>
              <c:layout>
                <c:manualLayout>
                  <c:x val="-3.1281258572205616E-2"/>
                  <c:y val="-4.62383395741359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F9D-4A95-AF17-90C62C276F60}"/>
                </c:ext>
              </c:extLst>
            </c:dLbl>
            <c:dLbl>
              <c:idx val="2"/>
              <c:layout>
                <c:manualLayout>
                  <c:x val="-3.2927640602321735E-2"/>
                  <c:y val="-3.65039522953704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F9D-4A95-AF17-90C62C276F60}"/>
                </c:ext>
              </c:extLst>
            </c:dLbl>
            <c:dLbl>
              <c:idx val="3"/>
              <c:layout>
                <c:manualLayout>
                  <c:x val="-3.128125857220565E-2"/>
                  <c:y val="-4.13711459347532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F9D-4A95-AF17-90C62C276F60}"/>
                </c:ext>
              </c:extLst>
            </c:dLbl>
            <c:dLbl>
              <c:idx val="4"/>
              <c:layout>
                <c:manualLayout>
                  <c:x val="-2.9634876542089562E-2"/>
                  <c:y val="-3.65039522953705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9F9D-4A95-AF17-90C62C276F60}"/>
                </c:ext>
              </c:extLst>
            </c:dLbl>
            <c:dLbl>
              <c:idx val="5"/>
              <c:layout>
                <c:manualLayout>
                  <c:x val="-3.7866786692669997E-2"/>
                  <c:y val="-4.38047427544445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F9D-4A95-AF17-90C62C276F6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2019년 01월 01일</c:v>
                </c:pt>
                <c:pt idx="1">
                  <c:v>3월 16일</c:v>
                </c:pt>
                <c:pt idx="2">
                  <c:v>7월 1일</c:v>
                </c:pt>
                <c:pt idx="3">
                  <c:v>11월 1일</c:v>
                </c:pt>
                <c:pt idx="4">
                  <c:v>2020년 01월 01일</c:v>
                </c:pt>
                <c:pt idx="5">
                  <c:v>3월 16일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2.73</c:v>
                </c:pt>
                <c:pt idx="1">
                  <c:v>2.46</c:v>
                </c:pt>
                <c:pt idx="2">
                  <c:v>2.54</c:v>
                </c:pt>
                <c:pt idx="3">
                  <c:v>2.34</c:v>
                </c:pt>
                <c:pt idx="4">
                  <c:v>2.14</c:v>
                </c:pt>
                <c:pt idx="5">
                  <c:v>1.95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32-44F3-8626-BDB0C33B0A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3377759"/>
        <c:axId val="703369023"/>
      </c:lineChart>
      <c:catAx>
        <c:axId val="703377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03369023"/>
        <c:crosses val="autoZero"/>
        <c:auto val="1"/>
        <c:lblAlgn val="ctr"/>
        <c:lblOffset val="100"/>
        <c:noMultiLvlLbl val="0"/>
      </c:catAx>
      <c:valAx>
        <c:axId val="703369023"/>
        <c:scaling>
          <c:orientation val="minMax"/>
          <c:min val="1.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03377759"/>
        <c:crosses val="autoZero"/>
        <c:crossBetween val="between"/>
        <c:majorUnit val="0.30000000000000004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700EA-21D9-4CB5-AF78-376F17D2A199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306C1-8F2B-407E-BF41-968A76BD6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28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주가가 유지되더라도 환율이 오르면 외국인들은 수익을 얻을 수 있다</a:t>
            </a:r>
            <a:r>
              <a:rPr lang="en-US" altLang="ko-KR" dirty="0"/>
              <a:t>. </a:t>
            </a:r>
            <a:r>
              <a:rPr lang="ko-KR" altLang="en-US" dirty="0"/>
              <a:t>그래서  환율이 오르면 수익을 얻은 외국인들이 매도를 하며 코스피는 하락하게 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306C1-8F2B-407E-BF41-968A76BD6F1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96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3C71-20DA-4455-9D4E-F29504512C44}" type="datetime1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098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C5965-19BD-4889-82EE-60041F96DE00}" type="datetime1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875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DE202-5440-44FF-A059-BCCAA08DB4D6}" type="datetime1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780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C6B5-5494-4347-8BD4-4AA2FD391CA8}" type="datetime1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7E97C-21E4-4900-87DB-53F734BA0C1E}" type="datetime1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2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EAC1-653D-4703-B24A-81C342E329DF}" type="datetime1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736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2932-B607-4E55-8430-C6DE0D417611}" type="datetime1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124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DC17F-958C-4C58-ABAB-84FB24ECA2B4}" type="datetime1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92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EC82A-47FD-4679-AC0D-FCF34F9B77B8}" type="datetime1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4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953B-8666-4484-BEA0-C5F6965EAA18}" type="datetime1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616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6277-19AC-4681-82A7-424EDFEDA199}" type="datetime1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1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0BD3-D7BF-4536-B7F6-D7E97AFE3420}" type="datetime1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8BFD1-94D8-41BF-A7C6-C778C1A602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91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1.wdp"/><Relationship Id="rId7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microsoft.com/office/2007/relationships/hdphoto" Target="../media/hdphoto1.wdp"/><Relationship Id="rId7" Type="http://schemas.openxmlformats.org/officeDocument/2006/relationships/image" Target="../media/image7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microsoft.com/office/2007/relationships/hdphoto" Target="../media/hdphoto1.wdp"/><Relationship Id="rId7" Type="http://schemas.openxmlformats.org/officeDocument/2006/relationships/image" Target="../media/image8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5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2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62.png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0.png"/><Relationship Id="rId7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6E0EC1-8339-45B2-9D6F-01BD53252DDA}"/>
              </a:ext>
            </a:extLst>
          </p:cNvPr>
          <p:cNvSpPr/>
          <p:nvPr/>
        </p:nvSpPr>
        <p:spPr>
          <a:xfrm rot="1875428">
            <a:off x="3971033" y="-2584611"/>
            <a:ext cx="9614778" cy="51692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FA70B2-51F3-4936-A575-348433F1DC67}"/>
              </a:ext>
            </a:extLst>
          </p:cNvPr>
          <p:cNvSpPr/>
          <p:nvPr/>
        </p:nvSpPr>
        <p:spPr>
          <a:xfrm rot="21020700">
            <a:off x="-135848" y="3639192"/>
            <a:ext cx="13280817" cy="516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95E8B9-F597-4DD7-A2D4-59384EDCE295}"/>
              </a:ext>
            </a:extLst>
          </p:cNvPr>
          <p:cNvSpPr txBox="1"/>
          <p:nvPr/>
        </p:nvSpPr>
        <p:spPr>
          <a:xfrm>
            <a:off x="209457" y="2103905"/>
            <a:ext cx="527694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800" b="1" i="0" dirty="0">
                <a:solidFill>
                  <a:srgbClr val="333333"/>
                </a:solidFill>
                <a:effectLst/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자연어 처리 기반 투자분석 및 예측시스템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6CA6A3-2D2D-44D2-AEF6-5DD60A330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57" y="1593134"/>
            <a:ext cx="1430158" cy="510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04583E-9E4B-4BA5-9BF2-EA87F94DA14B}"/>
              </a:ext>
            </a:extLst>
          </p:cNvPr>
          <p:cNvSpPr txBox="1"/>
          <p:nvPr/>
        </p:nvSpPr>
        <p:spPr>
          <a:xfrm>
            <a:off x="10012753" y="5885249"/>
            <a:ext cx="52769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800" b="1" i="0" dirty="0">
                <a:solidFill>
                  <a:schemeClr val="bg1"/>
                </a:solidFill>
                <a:effectLst/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이광호</a:t>
            </a:r>
          </a:p>
        </p:txBody>
      </p:sp>
    </p:spTree>
    <p:extLst>
      <p:ext uri="{BB962C8B-B14F-4D97-AF65-F5344CB8AC3E}">
        <p14:creationId xmlns:p14="http://schemas.microsoft.com/office/powerpoint/2010/main" val="487550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4CD11D-534C-4545-AFCF-98A0C23679D4}"/>
              </a:ext>
            </a:extLst>
          </p:cNvPr>
          <p:cNvSpPr/>
          <p:nvPr/>
        </p:nvSpPr>
        <p:spPr>
          <a:xfrm rot="5400000">
            <a:off x="5903713" y="524717"/>
            <a:ext cx="420841" cy="122282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1BF3517-117A-42FD-AECB-540CE7A31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92" y="952557"/>
            <a:ext cx="4510752" cy="451075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208E05F-E262-41CA-A917-C1DC36BB4CF2}"/>
              </a:ext>
            </a:extLst>
          </p:cNvPr>
          <p:cNvSpPr txBox="1"/>
          <p:nvPr/>
        </p:nvSpPr>
        <p:spPr>
          <a:xfrm>
            <a:off x="3747068" y="5520743"/>
            <a:ext cx="519896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주식 공부할 시간이 없는 투자자들을 </a:t>
            </a:r>
            <a:endParaRPr lang="en-US" altLang="ko-KR" sz="25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algn="ctr"/>
            <a:r>
              <a:rPr lang="ko-KR" altLang="en-US" sz="2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위한 예측 서비스 제공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02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3FA1D-C94F-40D7-A783-ADD9EEC17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73" y="2610893"/>
            <a:ext cx="2264925" cy="2264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DDD550-68B5-4874-A63B-A4551EAE0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24" y="2610893"/>
            <a:ext cx="2264925" cy="2264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707A68-F2B1-459C-A33A-EACEFC00257D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프로젝트 목표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5E8E9A-4EC4-4CDC-8D81-27C1FAA6DD69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- </a:t>
            </a:r>
            <a:r>
              <a:rPr lang="ko-KR" altLang="en-US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프로젝트 목표</a:t>
            </a:r>
            <a:endParaRPr lang="ko-KR" altLang="en-US" sz="1300" dirty="0">
              <a:solidFill>
                <a:srgbClr val="333F5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320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714D2D-FBF1-4728-A47C-35FCFB08B9B6}"/>
              </a:ext>
            </a:extLst>
          </p:cNvPr>
          <p:cNvSpPr/>
          <p:nvPr/>
        </p:nvSpPr>
        <p:spPr>
          <a:xfrm rot="5400000">
            <a:off x="5903713" y="524717"/>
            <a:ext cx="420841" cy="122282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6DCD458-F911-4A6D-B517-DEF2E064F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50" y="1353350"/>
            <a:ext cx="4151300" cy="4151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02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12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3FA1D-C94F-40D7-A783-ADD9EEC17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73" y="2610893"/>
            <a:ext cx="2264925" cy="2264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DDD550-68B5-4874-A63B-A4551EAE0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24" y="2610893"/>
            <a:ext cx="2264925" cy="226492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651FD17-FE29-417C-B857-DD5EDA3A5DB8}"/>
              </a:ext>
            </a:extLst>
          </p:cNvPr>
          <p:cNvSpPr txBox="1"/>
          <p:nvPr/>
        </p:nvSpPr>
        <p:spPr>
          <a:xfrm>
            <a:off x="4363472" y="5728013"/>
            <a:ext cx="494190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은행 금리보다 높은 수익률</a:t>
            </a:r>
            <a:endParaRPr lang="ko-KR" altLang="en-US" sz="25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B20635-F1AC-4503-8056-CE2D0EADF4C1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프로젝트 목표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3E2A03-0657-4E7C-B021-7D80382A3E0C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- </a:t>
            </a:r>
            <a:r>
              <a:rPr lang="ko-KR" altLang="en-US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프로젝트 목표</a:t>
            </a:r>
            <a:endParaRPr lang="ko-KR" altLang="en-US" sz="1300" dirty="0">
              <a:solidFill>
                <a:srgbClr val="333F5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803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6D6223-0B86-410E-B66A-3DE6C1E86080}"/>
              </a:ext>
            </a:extLst>
          </p:cNvPr>
          <p:cNvSpPr/>
          <p:nvPr/>
        </p:nvSpPr>
        <p:spPr>
          <a:xfrm rot="5400000">
            <a:off x="5903713" y="524717"/>
            <a:ext cx="420841" cy="122282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02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F1FF1A-9A5D-451E-8261-2447DED6569A}"/>
              </a:ext>
            </a:extLst>
          </p:cNvPr>
          <p:cNvSpPr txBox="1"/>
          <p:nvPr/>
        </p:nvSpPr>
        <p:spPr>
          <a:xfrm>
            <a:off x="4296161" y="1105149"/>
            <a:ext cx="337639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>
                <a:solidFill>
                  <a:schemeClr val="accent1">
                    <a:lumMod val="50000"/>
                  </a:schemeClr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연 </a:t>
            </a:r>
            <a:r>
              <a:rPr lang="en-US" altLang="ko-KR" sz="2700" dirty="0">
                <a:solidFill>
                  <a:schemeClr val="accent1">
                    <a:lumMod val="50000"/>
                  </a:schemeClr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5% </a:t>
            </a:r>
            <a:r>
              <a:rPr lang="ko-KR" altLang="en-US" sz="2700" dirty="0">
                <a:solidFill>
                  <a:schemeClr val="accent1">
                    <a:lumMod val="50000"/>
                  </a:schemeClr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이상의 수익률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08FBEC-851C-4A0C-8ADA-9E02E8716DB0}"/>
              </a:ext>
            </a:extLst>
          </p:cNvPr>
          <p:cNvSpPr txBox="1"/>
          <p:nvPr/>
        </p:nvSpPr>
        <p:spPr>
          <a:xfrm>
            <a:off x="4332041" y="1503081"/>
            <a:ext cx="30591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(</a:t>
            </a:r>
            <a:r>
              <a:rPr lang="ko-KR" altLang="en-US" sz="1200" dirty="0" err="1">
                <a:solidFill>
                  <a:schemeClr val="accent1">
                    <a:lumMod val="50000"/>
                  </a:schemeClr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하락장</a:t>
            </a:r>
            <a:r>
              <a:rPr lang="ko-KR" altLang="en-US" sz="1200" dirty="0">
                <a:solidFill>
                  <a:schemeClr val="accent1">
                    <a:lumMod val="50000"/>
                  </a:schemeClr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 기준</a:t>
            </a:r>
            <a:r>
              <a:rPr lang="en-US" altLang="ko-KR" sz="1200" dirty="0">
                <a:solidFill>
                  <a:schemeClr val="accent1">
                    <a:lumMod val="50000"/>
                  </a:schemeClr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)</a:t>
            </a:r>
            <a:endParaRPr lang="ko-KR" altLang="en-US" sz="1200" dirty="0">
              <a:solidFill>
                <a:schemeClr val="accent1">
                  <a:lumMod val="50000"/>
                </a:schemeClr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65D3FF8-E320-48FF-A9A4-2EF3DF0BE6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00" t="31329" r="37250" b="10465"/>
          <a:stretch/>
        </p:blipFill>
        <p:spPr>
          <a:xfrm>
            <a:off x="3099274" y="1727031"/>
            <a:ext cx="6190969" cy="39750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215DAC8-315A-49FB-8F93-9B78C996516B}"/>
              </a:ext>
            </a:extLst>
          </p:cNvPr>
          <p:cNvSpPr txBox="1"/>
          <p:nvPr/>
        </p:nvSpPr>
        <p:spPr>
          <a:xfrm flipH="1">
            <a:off x="3595504" y="1859332"/>
            <a:ext cx="205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&lt;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현대차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&gt;</a:t>
            </a:r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AB7D3D-4640-4FDB-B97F-EA1CDCCDB4AF}"/>
              </a:ext>
            </a:extLst>
          </p:cNvPr>
          <p:cNvSpPr/>
          <p:nvPr/>
        </p:nvSpPr>
        <p:spPr>
          <a:xfrm>
            <a:off x="5415280" y="1974362"/>
            <a:ext cx="1879600" cy="3339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16CAA3-B0DD-49D1-9780-EEF90F8DF826}"/>
              </a:ext>
            </a:extLst>
          </p:cNvPr>
          <p:cNvSpPr txBox="1"/>
          <p:nvPr/>
        </p:nvSpPr>
        <p:spPr>
          <a:xfrm flipH="1">
            <a:off x="6082654" y="2091663"/>
            <a:ext cx="8667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상승장</a:t>
            </a:r>
            <a:endParaRPr lang="ko-KR" altLang="en-US" sz="13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56736F-ACC6-4256-9036-388BC3D2777B}"/>
              </a:ext>
            </a:extLst>
          </p:cNvPr>
          <p:cNvSpPr/>
          <p:nvPr/>
        </p:nvSpPr>
        <p:spPr>
          <a:xfrm>
            <a:off x="7315200" y="1964202"/>
            <a:ext cx="1178560" cy="98219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0E04BD-707B-40A0-940D-200EBB66B088}"/>
              </a:ext>
            </a:extLst>
          </p:cNvPr>
          <p:cNvSpPr txBox="1"/>
          <p:nvPr/>
        </p:nvSpPr>
        <p:spPr>
          <a:xfrm flipH="1">
            <a:off x="7591823" y="2082470"/>
            <a:ext cx="8667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횡보장</a:t>
            </a:r>
            <a:endParaRPr lang="ko-KR" altLang="en-US" sz="13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A0E408-B1FB-42EB-A5E9-E2F0BE54179E}"/>
              </a:ext>
            </a:extLst>
          </p:cNvPr>
          <p:cNvSpPr txBox="1"/>
          <p:nvPr/>
        </p:nvSpPr>
        <p:spPr>
          <a:xfrm>
            <a:off x="3849155" y="5726290"/>
            <a:ext cx="544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상승장</a:t>
            </a:r>
            <a:r>
              <a:rPr lang="ko-KR" altLang="en-US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 </a:t>
            </a:r>
            <a:r>
              <a:rPr lang="en-US" altLang="ko-KR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+ </a:t>
            </a:r>
            <a:r>
              <a:rPr lang="ko-KR" altLang="en-US" dirty="0" err="1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횡보장</a:t>
            </a:r>
            <a:r>
              <a:rPr lang="ko-KR" altLang="en-US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 </a:t>
            </a:r>
            <a:r>
              <a:rPr lang="en-US" altLang="ko-KR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+ </a:t>
            </a:r>
            <a:r>
              <a:rPr lang="ko-KR" altLang="en-US" dirty="0" err="1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하락장</a:t>
            </a:r>
            <a:r>
              <a:rPr lang="ko-KR" altLang="en-US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 </a:t>
            </a:r>
            <a:r>
              <a:rPr lang="en-US" altLang="ko-KR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= </a:t>
            </a:r>
            <a:r>
              <a:rPr lang="ko-KR" altLang="en-US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연 </a:t>
            </a:r>
            <a:r>
              <a:rPr lang="en-US" altLang="ko-KR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5% </a:t>
            </a:r>
            <a:r>
              <a:rPr lang="ko-KR" altLang="en-US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이상의 수익률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2DD2C6-F133-4746-9A98-2F9C3B064900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프로젝트 목표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32887D-5BDE-4EC9-BF1A-AF4D390E773C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- </a:t>
            </a:r>
            <a:r>
              <a:rPr lang="ko-KR" altLang="en-US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프로젝트 목표</a:t>
            </a:r>
            <a:endParaRPr lang="ko-KR" altLang="en-US" sz="1300" dirty="0">
              <a:solidFill>
                <a:srgbClr val="333F5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666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18ABB3-9F68-4813-9170-AE96A8F41844}"/>
              </a:ext>
            </a:extLst>
          </p:cNvPr>
          <p:cNvSpPr/>
          <p:nvPr/>
        </p:nvSpPr>
        <p:spPr>
          <a:xfrm rot="5400000">
            <a:off x="5903713" y="524717"/>
            <a:ext cx="420841" cy="122282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DAB1F-339B-4B6C-A03B-8568CB0F57C1}"/>
              </a:ext>
            </a:extLst>
          </p:cNvPr>
          <p:cNvSpPr txBox="1"/>
          <p:nvPr/>
        </p:nvSpPr>
        <p:spPr>
          <a:xfrm>
            <a:off x="9997440" y="210656"/>
            <a:ext cx="309292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개발 과정</a:t>
            </a:r>
            <a:endParaRPr lang="en-US" altLang="ko-KR" sz="15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endParaRPr lang="ko-KR" altLang="en-US" sz="15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7778F7-3BFC-486D-8AE2-AF9DF9C2A7F8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- </a:t>
            </a:r>
            <a:r>
              <a:rPr lang="ko-KR" altLang="en-US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개발 환경</a:t>
            </a:r>
            <a:endParaRPr lang="ko-KR" altLang="en-US" sz="1300" dirty="0">
              <a:solidFill>
                <a:srgbClr val="333F5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9377DD-4CD1-4484-9579-A2E4C5F1A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548" y="2221877"/>
            <a:ext cx="4663794" cy="9643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027988-113E-4799-B9BC-1DE6A80A0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743" y="1858408"/>
            <a:ext cx="2950638" cy="13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-thumbnail">
            <a:extLst>
              <a:ext uri="{FF2B5EF4-FFF2-40B4-BE49-F238E27FC236}">
                <a16:creationId xmlns:a16="http://schemas.microsoft.com/office/drawing/2014/main" id="{1A2224E8-E28D-4E34-8F58-812312C99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528" y="3580721"/>
            <a:ext cx="3883843" cy="157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82E8034-91E2-43EB-9311-BDA376182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510" y="3843721"/>
            <a:ext cx="3957084" cy="13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">
            <a:extLst>
              <a:ext uri="{FF2B5EF4-FFF2-40B4-BE49-F238E27FC236}">
                <a16:creationId xmlns:a16="http://schemas.microsoft.com/office/drawing/2014/main" id="{1D649DC3-4B94-4DC0-91A4-01FE25DFF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07" y="1599245"/>
            <a:ext cx="1754903" cy="220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3E1352-494E-4720-A9D0-2F53AE070F63}"/>
              </a:ext>
            </a:extLst>
          </p:cNvPr>
          <p:cNvSpPr txBox="1"/>
          <p:nvPr/>
        </p:nvSpPr>
        <p:spPr>
          <a:xfrm>
            <a:off x="345534" y="4153671"/>
            <a:ext cx="2416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Arial Black" panose="020B0A04020102020204" pitchFamily="34" charset="0"/>
              </a:rPr>
              <a:t>mecab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81EBE8-1C56-4128-AE21-0F2E308A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250" y="3477702"/>
            <a:ext cx="1194216" cy="138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212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D7E530-8DBD-4965-B545-3F3711B3E407}"/>
              </a:ext>
            </a:extLst>
          </p:cNvPr>
          <p:cNvSpPr/>
          <p:nvPr/>
        </p:nvSpPr>
        <p:spPr>
          <a:xfrm rot="5400000">
            <a:off x="5903713" y="524717"/>
            <a:ext cx="420841" cy="122282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E211F9-36BE-465E-8C84-A2357C4E1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060" y="1130675"/>
            <a:ext cx="4158859" cy="30479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DFA277-A5ED-4587-8183-607B309E6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840" y="4568808"/>
            <a:ext cx="7016729" cy="14694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0E0698-8783-4CD2-951A-C3046FEAC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459" y="1415819"/>
            <a:ext cx="3296110" cy="2934109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D04547E2-A311-4694-9829-69CFFD93B3F0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0573BC-44DD-478B-B6AB-18A3FDB2EA78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15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0139BC-6F36-480B-815E-CED817CDADCD}"/>
              </a:ext>
            </a:extLst>
          </p:cNvPr>
          <p:cNvSpPr/>
          <p:nvPr/>
        </p:nvSpPr>
        <p:spPr>
          <a:xfrm>
            <a:off x="838200" y="3101340"/>
            <a:ext cx="2377440" cy="5960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FF62873-CE20-429B-8B2E-E18048F47E6E}"/>
              </a:ext>
            </a:extLst>
          </p:cNvPr>
          <p:cNvSpPr/>
          <p:nvPr/>
        </p:nvSpPr>
        <p:spPr>
          <a:xfrm>
            <a:off x="838200" y="3517708"/>
            <a:ext cx="2377440" cy="9384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B9BB96-31EA-4BDB-B09A-BCF77B23AA57}"/>
              </a:ext>
            </a:extLst>
          </p:cNvPr>
          <p:cNvSpPr txBox="1"/>
          <p:nvPr/>
        </p:nvSpPr>
        <p:spPr>
          <a:xfrm>
            <a:off x="1501140" y="3124858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배터리 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E5324D-0437-40FF-BA74-83682493DD7F}"/>
              </a:ext>
            </a:extLst>
          </p:cNvPr>
          <p:cNvSpPr txBox="1"/>
          <p:nvPr/>
        </p:nvSpPr>
        <p:spPr>
          <a:xfrm>
            <a:off x="1234440" y="3532791"/>
            <a:ext cx="158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삼성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SDI</a:t>
            </a:r>
          </a:p>
          <a:p>
            <a:pPr algn="ctr"/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SK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이노베이션</a:t>
            </a:r>
            <a:endParaRPr lang="en-US" altLang="ko-KR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algn="ctr"/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LG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화학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FEAA3A-7270-4780-977E-F912804CEC02}"/>
              </a:ext>
            </a:extLst>
          </p:cNvPr>
          <p:cNvSpPr txBox="1"/>
          <p:nvPr/>
        </p:nvSpPr>
        <p:spPr>
          <a:xfrm>
            <a:off x="1405890" y="4878038"/>
            <a:ext cx="130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PCU / ECU</a:t>
            </a:r>
            <a:endParaRPr lang="ko-KR" altLang="en-US" b="1" dirty="0">
              <a:solidFill>
                <a:schemeClr val="bg1"/>
              </a:solidFill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C89F65F-08C4-43AB-BE68-2B4B8F79BB7B}"/>
              </a:ext>
            </a:extLst>
          </p:cNvPr>
          <p:cNvSpPr/>
          <p:nvPr/>
        </p:nvSpPr>
        <p:spPr>
          <a:xfrm>
            <a:off x="868680" y="1763170"/>
            <a:ext cx="2377440" cy="5960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B74854A-9FC7-4CA7-9FCB-A89858F688B5}"/>
              </a:ext>
            </a:extLst>
          </p:cNvPr>
          <p:cNvSpPr/>
          <p:nvPr/>
        </p:nvSpPr>
        <p:spPr>
          <a:xfrm>
            <a:off x="868680" y="2179538"/>
            <a:ext cx="2377440" cy="4301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61076D-DA5A-48F5-8696-74A232FCC4C8}"/>
              </a:ext>
            </a:extLst>
          </p:cNvPr>
          <p:cNvSpPr txBox="1"/>
          <p:nvPr/>
        </p:nvSpPr>
        <p:spPr>
          <a:xfrm>
            <a:off x="1405890" y="1817748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전기차 생산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3D547D-F917-4393-97A8-A5285996E1D6}"/>
              </a:ext>
            </a:extLst>
          </p:cNvPr>
          <p:cNvSpPr txBox="1"/>
          <p:nvPr/>
        </p:nvSpPr>
        <p:spPr>
          <a:xfrm>
            <a:off x="1264920" y="2194621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현대자동차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2D625D-845E-4C4E-9943-52424BAED54E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4261720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33">
            <a:extLst>
              <a:ext uri="{FF2B5EF4-FFF2-40B4-BE49-F238E27FC236}">
                <a16:creationId xmlns:a16="http://schemas.microsoft.com/office/drawing/2014/main" id="{4F9F9AF5-A004-41C7-940B-FD61A705F402}"/>
              </a:ext>
            </a:extLst>
          </p:cNvPr>
          <p:cNvGraphicFramePr>
            <a:graphicFrameLocks noGrp="1"/>
          </p:cNvGraphicFramePr>
          <p:nvPr/>
        </p:nvGraphicFramePr>
        <p:xfrm>
          <a:off x="1137921" y="1620637"/>
          <a:ext cx="10278045" cy="40361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0905">
                  <a:extLst>
                    <a:ext uri="{9D8B030D-6E8A-4147-A177-3AD203B41FA5}">
                      <a16:colId xmlns:a16="http://schemas.microsoft.com/office/drawing/2014/main" val="1286039219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149807167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4004326492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581222081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1942621451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171728345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2769280"/>
                    </a:ext>
                  </a:extLst>
                </a:gridCol>
                <a:gridCol w="262120">
                  <a:extLst>
                    <a:ext uri="{9D8B030D-6E8A-4147-A177-3AD203B41FA5}">
                      <a16:colId xmlns:a16="http://schemas.microsoft.com/office/drawing/2014/main" val="3131080634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3767198082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1716987572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933398317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2103480545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1060870499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646174247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2655220844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2168810176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2058683179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265447340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3841738266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1487826608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4146805617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678022942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3588409896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516031410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1658231107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3337446559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3307214450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3935591137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818650430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2806671126"/>
                    </a:ext>
                  </a:extLst>
                </a:gridCol>
                <a:gridCol w="235268">
                  <a:extLst>
                    <a:ext uri="{9D8B030D-6E8A-4147-A177-3AD203B41FA5}">
                      <a16:colId xmlns:a16="http://schemas.microsoft.com/office/drawing/2014/main" val="2157328075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2445862692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751611160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771042709"/>
                    </a:ext>
                  </a:extLst>
                </a:gridCol>
                <a:gridCol w="235200">
                  <a:extLst>
                    <a:ext uri="{9D8B030D-6E8A-4147-A177-3AD203B41FA5}">
                      <a16:colId xmlns:a16="http://schemas.microsoft.com/office/drawing/2014/main" val="639875054"/>
                    </a:ext>
                  </a:extLst>
                </a:gridCol>
              </a:tblGrid>
              <a:tr h="57772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6577465"/>
                  </a:ext>
                </a:extLst>
              </a:tr>
              <a:tr h="57772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1483905"/>
                  </a:ext>
                </a:extLst>
              </a:tr>
              <a:tr h="57772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6970688"/>
                  </a:ext>
                </a:extLst>
              </a:tr>
              <a:tr h="57772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3397506"/>
                  </a:ext>
                </a:extLst>
              </a:tr>
              <a:tr h="57772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0242659"/>
                  </a:ext>
                </a:extLst>
              </a:tr>
              <a:tr h="57772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0491680"/>
                  </a:ext>
                </a:extLst>
              </a:tr>
              <a:tr h="569811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065184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729667" y="359398"/>
            <a:ext cx="429568" cy="1256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DAB1F-339B-4B6C-A03B-8568CB0F57C1}"/>
              </a:ext>
            </a:extLst>
          </p:cNvPr>
          <p:cNvSpPr txBox="1"/>
          <p:nvPr/>
        </p:nvSpPr>
        <p:spPr>
          <a:xfrm>
            <a:off x="9997440" y="210656"/>
            <a:ext cx="309292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개발 과정</a:t>
            </a:r>
            <a:endParaRPr lang="en-US" altLang="ko-KR" sz="15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endParaRPr lang="ko-KR" altLang="en-US" sz="15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7778F7-3BFC-486D-8AE2-AF9DF9C2A7F8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- </a:t>
            </a:r>
            <a:r>
              <a:rPr lang="ko-KR" altLang="en-US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개발 과정</a:t>
            </a:r>
            <a:endParaRPr lang="ko-KR" altLang="en-US" sz="1300" dirty="0">
              <a:solidFill>
                <a:srgbClr val="333F5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B717F-9777-4EA5-957E-83DF773144C9}"/>
              </a:ext>
            </a:extLst>
          </p:cNvPr>
          <p:cNvSpPr txBox="1"/>
          <p:nvPr/>
        </p:nvSpPr>
        <p:spPr>
          <a:xfrm>
            <a:off x="1137922" y="1123599"/>
            <a:ext cx="908284" cy="41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2021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C47906-AB88-479B-B9FD-07610E978DE4}"/>
              </a:ext>
            </a:extLst>
          </p:cNvPr>
          <p:cNvSpPr txBox="1"/>
          <p:nvPr/>
        </p:nvSpPr>
        <p:spPr>
          <a:xfrm>
            <a:off x="3221709" y="1123599"/>
            <a:ext cx="908284" cy="41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F02361-EBE0-4019-BA5C-4078EF9F2882}"/>
              </a:ext>
            </a:extLst>
          </p:cNvPr>
          <p:cNvSpPr txBox="1"/>
          <p:nvPr/>
        </p:nvSpPr>
        <p:spPr>
          <a:xfrm>
            <a:off x="5537835" y="1163367"/>
            <a:ext cx="908284" cy="41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3CA21-8C26-48A2-9189-1A7787F29A72}"/>
              </a:ext>
            </a:extLst>
          </p:cNvPr>
          <p:cNvSpPr txBox="1"/>
          <p:nvPr/>
        </p:nvSpPr>
        <p:spPr>
          <a:xfrm>
            <a:off x="7889505" y="1163367"/>
            <a:ext cx="908284" cy="41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D14203-7B73-4563-833E-858E40776AFB}"/>
              </a:ext>
            </a:extLst>
          </p:cNvPr>
          <p:cNvSpPr txBox="1"/>
          <p:nvPr/>
        </p:nvSpPr>
        <p:spPr>
          <a:xfrm>
            <a:off x="10124591" y="1163367"/>
            <a:ext cx="908284" cy="41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D4BEE-C2F8-4A49-9DC8-5F163E4A1019}"/>
              </a:ext>
            </a:extLst>
          </p:cNvPr>
          <p:cNvSpPr txBox="1"/>
          <p:nvPr/>
        </p:nvSpPr>
        <p:spPr>
          <a:xfrm>
            <a:off x="1121146" y="1742184"/>
            <a:ext cx="24570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요구사항 정의서 </a:t>
            </a:r>
            <a:r>
              <a:rPr lang="en-US" altLang="ko-KR" sz="1300" dirty="0">
                <a:solidFill>
                  <a:schemeClr val="bg2">
                    <a:lumMod val="50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&amp; </a:t>
            </a:r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명세서 작성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0CC044-7EC3-484A-BFCD-EE8C11EED5E9}"/>
              </a:ext>
            </a:extLst>
          </p:cNvPr>
          <p:cNvSpPr txBox="1"/>
          <p:nvPr/>
        </p:nvSpPr>
        <p:spPr>
          <a:xfrm>
            <a:off x="1137921" y="2343253"/>
            <a:ext cx="15209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기능 명세서 작성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523D41-8C7A-4EF0-A4F3-41AE0E909E55}"/>
              </a:ext>
            </a:extLst>
          </p:cNvPr>
          <p:cNvSpPr txBox="1"/>
          <p:nvPr/>
        </p:nvSpPr>
        <p:spPr>
          <a:xfrm>
            <a:off x="1137921" y="2817672"/>
            <a:ext cx="15209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데이터셋 확보 및 탐색적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7CDD6C-B93D-43BB-B756-9628FD9A34C0}"/>
              </a:ext>
            </a:extLst>
          </p:cNvPr>
          <p:cNvSpPr txBox="1"/>
          <p:nvPr/>
        </p:nvSpPr>
        <p:spPr>
          <a:xfrm>
            <a:off x="1137922" y="3524365"/>
            <a:ext cx="15209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데이터셋 </a:t>
            </a:r>
            <a:r>
              <a:rPr lang="ko-KR" altLang="en-US" sz="1300" dirty="0" err="1">
                <a:solidFill>
                  <a:schemeClr val="bg2">
                    <a:lumMod val="50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전처리</a:t>
            </a:r>
            <a:endParaRPr lang="ko-KR" altLang="en-US" sz="1300" dirty="0">
              <a:solidFill>
                <a:schemeClr val="bg2">
                  <a:lumMod val="50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AC199A-0ADD-4107-86E8-76DE6B6CBAC1}"/>
              </a:ext>
            </a:extLst>
          </p:cNvPr>
          <p:cNvSpPr txBox="1"/>
          <p:nvPr/>
        </p:nvSpPr>
        <p:spPr>
          <a:xfrm>
            <a:off x="1137922" y="4029619"/>
            <a:ext cx="15209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모델링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645F28-C500-48EC-B87D-F8E269768B84}"/>
              </a:ext>
            </a:extLst>
          </p:cNvPr>
          <p:cNvSpPr txBox="1"/>
          <p:nvPr/>
        </p:nvSpPr>
        <p:spPr>
          <a:xfrm>
            <a:off x="1137922" y="4678177"/>
            <a:ext cx="15209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화면 설계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8A4892-D486-43FD-ADE1-CB4F00B72472}"/>
              </a:ext>
            </a:extLst>
          </p:cNvPr>
          <p:cNvSpPr txBox="1"/>
          <p:nvPr/>
        </p:nvSpPr>
        <p:spPr>
          <a:xfrm>
            <a:off x="1137922" y="5258289"/>
            <a:ext cx="15209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bg2">
                    <a:lumMod val="50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산출물 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0F02B-C54A-4AFD-A723-5CBE4061FE5B}"/>
              </a:ext>
            </a:extLst>
          </p:cNvPr>
          <p:cNvSpPr txBox="1"/>
          <p:nvPr/>
        </p:nvSpPr>
        <p:spPr>
          <a:xfrm>
            <a:off x="3860545" y="601569"/>
            <a:ext cx="563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 err="1">
                <a:solidFill>
                  <a:srgbClr val="203864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</a:t>
            </a:r>
            <a:r>
              <a:rPr lang="en-US" altLang="ko-KR" sz="1200" b="1" i="0" dirty="0" err="1">
                <a:solidFill>
                  <a:srgbClr val="203864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</a:t>
            </a:r>
            <a:r>
              <a:rPr lang="en-US" altLang="ko-KR" b="1" i="0" dirty="0" err="1">
                <a:solidFill>
                  <a:srgbClr val="203864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TM</a:t>
            </a:r>
            <a:r>
              <a:rPr lang="en-US" altLang="ko-KR" b="1" i="0" dirty="0">
                <a:solidFill>
                  <a:srgbClr val="203864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(Artificial Intelligence Trading Model)</a:t>
            </a:r>
            <a:endParaRPr lang="ko-KR" altLang="en-US" dirty="0">
              <a:solidFill>
                <a:srgbClr val="203864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EF2A1E3-29C7-4EBC-9E5B-78A831BDB80D}"/>
              </a:ext>
            </a:extLst>
          </p:cNvPr>
          <p:cNvCxnSpPr>
            <a:cxnSpLocks/>
          </p:cNvCxnSpPr>
          <p:nvPr/>
        </p:nvCxnSpPr>
        <p:spPr>
          <a:xfrm>
            <a:off x="3428973" y="1620637"/>
            <a:ext cx="0" cy="4036161"/>
          </a:xfrm>
          <a:prstGeom prst="line">
            <a:avLst/>
          </a:prstGeom>
          <a:ln w="317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20413C8-6AA2-4CED-8276-07C6BE639AE8}"/>
              </a:ext>
            </a:extLst>
          </p:cNvPr>
          <p:cNvCxnSpPr>
            <a:cxnSpLocks/>
          </p:cNvCxnSpPr>
          <p:nvPr/>
        </p:nvCxnSpPr>
        <p:spPr>
          <a:xfrm>
            <a:off x="1137921" y="2192020"/>
            <a:ext cx="10278045" cy="0"/>
          </a:xfrm>
          <a:prstGeom prst="line">
            <a:avLst/>
          </a:prstGeom>
          <a:ln w="317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14800E2C-CCCA-4094-87F5-408FD45C5FC1}"/>
              </a:ext>
            </a:extLst>
          </p:cNvPr>
          <p:cNvCxnSpPr>
            <a:cxnSpLocks/>
          </p:cNvCxnSpPr>
          <p:nvPr/>
        </p:nvCxnSpPr>
        <p:spPr>
          <a:xfrm>
            <a:off x="1154696" y="2771952"/>
            <a:ext cx="10278045" cy="0"/>
          </a:xfrm>
          <a:prstGeom prst="line">
            <a:avLst/>
          </a:prstGeom>
          <a:ln w="317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29ED89D5-1F7C-415A-B4DD-45F95AEC4E13}"/>
              </a:ext>
            </a:extLst>
          </p:cNvPr>
          <p:cNvCxnSpPr>
            <a:cxnSpLocks/>
          </p:cNvCxnSpPr>
          <p:nvPr/>
        </p:nvCxnSpPr>
        <p:spPr>
          <a:xfrm>
            <a:off x="1140991" y="3351884"/>
            <a:ext cx="10278045" cy="0"/>
          </a:xfrm>
          <a:prstGeom prst="line">
            <a:avLst/>
          </a:prstGeom>
          <a:ln w="317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F43E1243-511F-4015-8BAB-D4A5C2B07D6F}"/>
              </a:ext>
            </a:extLst>
          </p:cNvPr>
          <p:cNvCxnSpPr>
            <a:cxnSpLocks/>
          </p:cNvCxnSpPr>
          <p:nvPr/>
        </p:nvCxnSpPr>
        <p:spPr>
          <a:xfrm>
            <a:off x="1142526" y="3926736"/>
            <a:ext cx="10278045" cy="0"/>
          </a:xfrm>
          <a:prstGeom prst="line">
            <a:avLst/>
          </a:prstGeom>
          <a:ln w="317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234AB267-A155-409F-8D70-54D56AB33E2E}"/>
              </a:ext>
            </a:extLst>
          </p:cNvPr>
          <p:cNvCxnSpPr>
            <a:cxnSpLocks/>
          </p:cNvCxnSpPr>
          <p:nvPr/>
        </p:nvCxnSpPr>
        <p:spPr>
          <a:xfrm>
            <a:off x="1126292" y="5076440"/>
            <a:ext cx="10278045" cy="0"/>
          </a:xfrm>
          <a:prstGeom prst="line">
            <a:avLst/>
          </a:prstGeom>
          <a:ln w="317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2B547E0B-E73F-4338-8810-B924A2C5CBC1}"/>
              </a:ext>
            </a:extLst>
          </p:cNvPr>
          <p:cNvSpPr txBox="1"/>
          <p:nvPr/>
        </p:nvSpPr>
        <p:spPr>
          <a:xfrm>
            <a:off x="3611792" y="1783605"/>
            <a:ext cx="1036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7/5 ~ 7/14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A485397-E9F1-481C-8624-C9A328B8F50E}"/>
              </a:ext>
            </a:extLst>
          </p:cNvPr>
          <p:cNvSpPr txBox="1"/>
          <p:nvPr/>
        </p:nvSpPr>
        <p:spPr>
          <a:xfrm>
            <a:off x="4099212" y="2189525"/>
            <a:ext cx="5489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7/12 </a:t>
            </a:r>
          </a:p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~ </a:t>
            </a:r>
          </a:p>
          <a:p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7/16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2D844FA-2943-4B1F-A229-45F3FDAB185C}"/>
              </a:ext>
            </a:extLst>
          </p:cNvPr>
          <p:cNvSpPr txBox="1"/>
          <p:nvPr/>
        </p:nvSpPr>
        <p:spPr>
          <a:xfrm>
            <a:off x="4715867" y="2927963"/>
            <a:ext cx="1549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7/12 ~ 8/10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4E5A21F-7EDD-4619-BC1C-F2357C8CE2F2}"/>
              </a:ext>
            </a:extLst>
          </p:cNvPr>
          <p:cNvSpPr txBox="1"/>
          <p:nvPr/>
        </p:nvSpPr>
        <p:spPr>
          <a:xfrm>
            <a:off x="6918575" y="3524365"/>
            <a:ext cx="970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8/10 ~ 9/7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B9B740-98A5-4B18-8370-88636BCED176}"/>
              </a:ext>
            </a:extLst>
          </p:cNvPr>
          <p:cNvSpPr txBox="1"/>
          <p:nvPr/>
        </p:nvSpPr>
        <p:spPr>
          <a:xfrm>
            <a:off x="7404040" y="3998126"/>
            <a:ext cx="17198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8/20 ~ 9/13 </a:t>
            </a:r>
          </a:p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감성분류 모델 구축</a:t>
            </a:r>
            <a:r>
              <a:rPr lang="en-US" altLang="ko-KR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4A11DE-B14C-4AAE-BDF9-6880DAA2E724}"/>
              </a:ext>
            </a:extLst>
          </p:cNvPr>
          <p:cNvSpPr/>
          <p:nvPr/>
        </p:nvSpPr>
        <p:spPr>
          <a:xfrm>
            <a:off x="9301531" y="3931509"/>
            <a:ext cx="943071" cy="562487"/>
          </a:xfrm>
          <a:prstGeom prst="rect">
            <a:avLst/>
          </a:prstGeom>
          <a:solidFill>
            <a:srgbClr val="B4C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1891AA3-9535-437E-8610-33780C6E94C6}"/>
              </a:ext>
            </a:extLst>
          </p:cNvPr>
          <p:cNvSpPr txBox="1"/>
          <p:nvPr/>
        </p:nvSpPr>
        <p:spPr>
          <a:xfrm>
            <a:off x="9286016" y="4030782"/>
            <a:ext cx="196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76717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9/16 ~ 9/27 </a:t>
            </a:r>
          </a:p>
          <a:p>
            <a:r>
              <a:rPr lang="ko-KR" altLang="en-US" sz="1000" b="1" dirty="0">
                <a:solidFill>
                  <a:srgbClr val="767171"/>
                </a:solidFill>
                <a:latin typeface="Arial" panose="020B0604020202020204" pitchFamily="34" charset="0"/>
                <a:ea typeface="에스코어 드림 4 Regular" panose="020B0503030302020204" pitchFamily="34" charset="-127"/>
              </a:rPr>
              <a:t>주가예측 모델 </a:t>
            </a:r>
            <a:endParaRPr lang="ko-KR" altLang="en-US" sz="1000" b="1" dirty="0">
              <a:solidFill>
                <a:srgbClr val="76717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6A49CF-ED0D-4F3B-A1D4-07F92FA3060A}"/>
              </a:ext>
            </a:extLst>
          </p:cNvPr>
          <p:cNvSpPr/>
          <p:nvPr/>
        </p:nvSpPr>
        <p:spPr>
          <a:xfrm>
            <a:off x="10003478" y="4502966"/>
            <a:ext cx="710621" cy="575159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15BA10F-60E5-4F46-8820-0C0E4BB7B08E}"/>
              </a:ext>
            </a:extLst>
          </p:cNvPr>
          <p:cNvSpPr txBox="1"/>
          <p:nvPr/>
        </p:nvSpPr>
        <p:spPr>
          <a:xfrm>
            <a:off x="10071603" y="4488395"/>
            <a:ext cx="64249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6717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10/3</a:t>
            </a:r>
          </a:p>
          <a:p>
            <a:pPr algn="ctr"/>
            <a:r>
              <a:rPr lang="en-US" altLang="ko-KR" sz="1200" b="1" dirty="0">
                <a:solidFill>
                  <a:srgbClr val="76717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~ </a:t>
            </a:r>
          </a:p>
          <a:p>
            <a:r>
              <a:rPr lang="en-US" altLang="ko-KR" sz="1200" b="1" dirty="0">
                <a:solidFill>
                  <a:srgbClr val="76717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10/6</a:t>
            </a:r>
            <a:endParaRPr lang="ko-KR" altLang="en-US" sz="1200" b="1" dirty="0">
              <a:solidFill>
                <a:srgbClr val="76717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BD1E0DB-7B42-4F62-8A60-1EE2CCD2934F}"/>
              </a:ext>
            </a:extLst>
          </p:cNvPr>
          <p:cNvSpPr/>
          <p:nvPr/>
        </p:nvSpPr>
        <p:spPr>
          <a:xfrm>
            <a:off x="10229518" y="5091908"/>
            <a:ext cx="710621" cy="575159"/>
          </a:xfrm>
          <a:prstGeom prst="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CA06187-92A3-41A1-A4E2-B662CCA2393A}"/>
              </a:ext>
            </a:extLst>
          </p:cNvPr>
          <p:cNvSpPr txBox="1"/>
          <p:nvPr/>
        </p:nvSpPr>
        <p:spPr>
          <a:xfrm>
            <a:off x="10304054" y="5049048"/>
            <a:ext cx="64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6717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9/30 </a:t>
            </a:r>
          </a:p>
          <a:p>
            <a:pPr algn="ctr"/>
            <a:r>
              <a:rPr lang="en-US" altLang="ko-KR" sz="1200" b="1" dirty="0">
                <a:solidFill>
                  <a:srgbClr val="76717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~ </a:t>
            </a:r>
          </a:p>
          <a:p>
            <a:r>
              <a:rPr lang="en-US" altLang="ko-KR" sz="1200" b="1" dirty="0">
                <a:solidFill>
                  <a:srgbClr val="76717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10/7</a:t>
            </a:r>
            <a:endParaRPr lang="ko-KR" altLang="en-US" sz="1200" b="1" dirty="0">
              <a:solidFill>
                <a:srgbClr val="76717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20C06BF9-2DB9-46BB-879F-2968FF0AA3BE}"/>
              </a:ext>
            </a:extLst>
          </p:cNvPr>
          <p:cNvCxnSpPr>
            <a:cxnSpLocks/>
          </p:cNvCxnSpPr>
          <p:nvPr/>
        </p:nvCxnSpPr>
        <p:spPr>
          <a:xfrm>
            <a:off x="1139561" y="4495680"/>
            <a:ext cx="10278045" cy="0"/>
          </a:xfrm>
          <a:prstGeom prst="line">
            <a:avLst/>
          </a:prstGeom>
          <a:ln w="317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275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FD74607-7ED6-46EB-BC75-75028ADE2554}"/>
              </a:ext>
            </a:extLst>
          </p:cNvPr>
          <p:cNvSpPr/>
          <p:nvPr/>
        </p:nvSpPr>
        <p:spPr>
          <a:xfrm>
            <a:off x="358589" y="273379"/>
            <a:ext cx="11474822" cy="632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17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38FDD2-C15C-41AF-A3AA-856AB9883879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개발 과정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86178F-F1BA-45F9-934C-D05B39FCF17A}"/>
              </a:ext>
            </a:extLst>
          </p:cNvPr>
          <p:cNvGrpSpPr/>
          <p:nvPr/>
        </p:nvGrpSpPr>
        <p:grpSpPr>
          <a:xfrm>
            <a:off x="602655" y="1407998"/>
            <a:ext cx="11031917" cy="3188378"/>
            <a:chOff x="624112" y="1264792"/>
            <a:chExt cx="11031917" cy="318837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C81D020-EB54-4D62-860D-C179B50DA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625" t="18808" r="17838" b="13778"/>
            <a:stretch/>
          </p:blipFill>
          <p:spPr>
            <a:xfrm>
              <a:off x="624112" y="1264792"/>
              <a:ext cx="5342255" cy="318837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AA3EC8B-8002-4447-9794-9135A88AD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t="3849" r="49096" b="44700"/>
            <a:stretch/>
          </p:blipFill>
          <p:spPr>
            <a:xfrm>
              <a:off x="6048249" y="1264792"/>
              <a:ext cx="5607780" cy="3188378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CA6CE4B-5E79-4A11-B436-00CF056AE3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278" b="64071"/>
          <a:stretch/>
        </p:blipFill>
        <p:spPr>
          <a:xfrm>
            <a:off x="1229169" y="4896157"/>
            <a:ext cx="9474396" cy="13137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44DD66-D3BB-492D-B88F-BFCF79622308}"/>
              </a:ext>
            </a:extLst>
          </p:cNvPr>
          <p:cNvSpPr txBox="1"/>
          <p:nvPr/>
        </p:nvSpPr>
        <p:spPr>
          <a:xfrm>
            <a:off x="602655" y="649981"/>
            <a:ext cx="19677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203864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뉴스 </a:t>
            </a:r>
            <a:r>
              <a:rPr lang="ko-KR" altLang="en-US" sz="2500" b="1" dirty="0" err="1">
                <a:solidFill>
                  <a:srgbClr val="203864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크롤링</a:t>
            </a:r>
            <a:endParaRPr lang="en-US" altLang="ko-KR" sz="2500" b="1" dirty="0">
              <a:solidFill>
                <a:srgbClr val="203864"/>
              </a:solidFill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915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AE2CD1-43B6-43FF-8CFA-90A5710CCC2E}"/>
              </a:ext>
            </a:extLst>
          </p:cNvPr>
          <p:cNvSpPr/>
          <p:nvPr/>
        </p:nvSpPr>
        <p:spPr>
          <a:xfrm>
            <a:off x="358589" y="273379"/>
            <a:ext cx="11474822" cy="632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18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C06D490-850F-41DC-B703-B2689BBCD5C3}"/>
              </a:ext>
            </a:extLst>
          </p:cNvPr>
          <p:cNvCxnSpPr>
            <a:cxnSpLocks/>
          </p:cNvCxnSpPr>
          <p:nvPr/>
        </p:nvCxnSpPr>
        <p:spPr>
          <a:xfrm>
            <a:off x="4213780" y="1489435"/>
            <a:ext cx="0" cy="4430598"/>
          </a:xfrm>
          <a:prstGeom prst="line">
            <a:avLst/>
          </a:prstGeom>
          <a:ln w="28575">
            <a:solidFill>
              <a:srgbClr val="ADB9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B4F54E0-9622-465D-BABF-44E40B098ABA}"/>
              </a:ext>
            </a:extLst>
          </p:cNvPr>
          <p:cNvSpPr txBox="1"/>
          <p:nvPr/>
        </p:nvSpPr>
        <p:spPr>
          <a:xfrm>
            <a:off x="682350" y="3052481"/>
            <a:ext cx="2816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높은 정확성을 위해 데이터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labeling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을 진행하기 전 도메인 지식에 대해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7A5FCB-09B6-486E-8D18-D03CD7C6D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154" y="817543"/>
            <a:ext cx="5591714" cy="27425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12BEF5-7CD4-4F50-A834-E281FC57C8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00" t="21718" r="7000" b="13676"/>
          <a:stretch/>
        </p:blipFill>
        <p:spPr>
          <a:xfrm>
            <a:off x="4954366" y="3238821"/>
            <a:ext cx="5161289" cy="25870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49806D-B8C4-4B36-B891-6DBD5B5A6E03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개발 과정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028205-BE20-4BD5-AD5C-6E22A0D10085}"/>
              </a:ext>
            </a:extLst>
          </p:cNvPr>
          <p:cNvSpPr txBox="1"/>
          <p:nvPr/>
        </p:nvSpPr>
        <p:spPr>
          <a:xfrm>
            <a:off x="682350" y="1564941"/>
            <a:ext cx="3863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0386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도메인 지식 학습</a:t>
            </a:r>
            <a:endParaRPr lang="en-US" altLang="ko-KR" sz="3000" dirty="0">
              <a:solidFill>
                <a:srgbClr val="203864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782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8AE952-2322-4F78-8D67-7AF7BC941DF7}"/>
              </a:ext>
            </a:extLst>
          </p:cNvPr>
          <p:cNvSpPr/>
          <p:nvPr/>
        </p:nvSpPr>
        <p:spPr>
          <a:xfrm>
            <a:off x="358589" y="273379"/>
            <a:ext cx="11474822" cy="632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19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C06D490-850F-41DC-B703-B2689BBCD5C3}"/>
              </a:ext>
            </a:extLst>
          </p:cNvPr>
          <p:cNvCxnSpPr>
            <a:cxnSpLocks/>
          </p:cNvCxnSpPr>
          <p:nvPr/>
        </p:nvCxnSpPr>
        <p:spPr>
          <a:xfrm>
            <a:off x="4213780" y="1489435"/>
            <a:ext cx="0" cy="4430598"/>
          </a:xfrm>
          <a:prstGeom prst="line">
            <a:avLst/>
          </a:prstGeom>
          <a:ln w="28575">
            <a:solidFill>
              <a:srgbClr val="ADB9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B4F54E0-9622-465D-BABF-44E40B098ABA}"/>
              </a:ext>
            </a:extLst>
          </p:cNvPr>
          <p:cNvSpPr txBox="1"/>
          <p:nvPr/>
        </p:nvSpPr>
        <p:spPr>
          <a:xfrm>
            <a:off x="693449" y="4092731"/>
            <a:ext cx="281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도메인 지식을 바탕으로 </a:t>
            </a:r>
            <a:r>
              <a:rPr lang="ko-KR" altLang="en-US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긍부정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labeling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진행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F4E8FF9-2C4B-4446-9085-4F507B257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964" y="1647329"/>
            <a:ext cx="5696692" cy="356861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4D7B044-93D2-4AD6-A2F1-7CF3B63E836D}"/>
              </a:ext>
            </a:extLst>
          </p:cNvPr>
          <p:cNvSpPr txBox="1"/>
          <p:nvPr/>
        </p:nvSpPr>
        <p:spPr>
          <a:xfrm>
            <a:off x="682350" y="1564941"/>
            <a:ext cx="3863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0386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데이터 </a:t>
            </a:r>
            <a:r>
              <a:rPr lang="ko-KR" altLang="en-US" sz="3000" dirty="0" err="1">
                <a:solidFill>
                  <a:srgbClr val="20386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전처리</a:t>
            </a:r>
            <a:endParaRPr lang="en-US" altLang="ko-KR" sz="3000" dirty="0">
              <a:solidFill>
                <a:srgbClr val="203864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38FDD2-C15C-41AF-A3AA-856AB9883879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개발 과정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68DBA6-9399-4EEC-BA5B-E8360EA4A91D}"/>
              </a:ext>
            </a:extLst>
          </p:cNvPr>
          <p:cNvSpPr txBox="1"/>
          <p:nvPr/>
        </p:nvSpPr>
        <p:spPr>
          <a:xfrm>
            <a:off x="693448" y="2576420"/>
            <a:ext cx="3614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기사 제목보다 다양한 어휘가 있어 학습시키는 데 수월하다고 판단</a:t>
            </a:r>
          </a:p>
        </p:txBody>
      </p:sp>
    </p:spTree>
    <p:extLst>
      <p:ext uri="{BB962C8B-B14F-4D97-AF65-F5344CB8AC3E}">
        <p14:creationId xmlns:p14="http://schemas.microsoft.com/office/powerpoint/2010/main" val="1899437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F56F45-A2A0-46FB-A5E0-AAFD91C29462}"/>
              </a:ext>
            </a:extLst>
          </p:cNvPr>
          <p:cNvSpPr/>
          <p:nvPr/>
        </p:nvSpPr>
        <p:spPr>
          <a:xfrm>
            <a:off x="358589" y="273379"/>
            <a:ext cx="11474822" cy="632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20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C06D490-850F-41DC-B703-B2689BBCD5C3}"/>
              </a:ext>
            </a:extLst>
          </p:cNvPr>
          <p:cNvCxnSpPr>
            <a:cxnSpLocks/>
          </p:cNvCxnSpPr>
          <p:nvPr/>
        </p:nvCxnSpPr>
        <p:spPr>
          <a:xfrm>
            <a:off x="3952334" y="1489435"/>
            <a:ext cx="0" cy="4430598"/>
          </a:xfrm>
          <a:prstGeom prst="line">
            <a:avLst/>
          </a:prstGeom>
          <a:ln w="28575">
            <a:solidFill>
              <a:srgbClr val="ADB9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D52796-2AA2-42CD-9F07-F7018919C1EF}"/>
              </a:ext>
            </a:extLst>
          </p:cNvPr>
          <p:cNvSpPr txBox="1"/>
          <p:nvPr/>
        </p:nvSpPr>
        <p:spPr>
          <a:xfrm>
            <a:off x="682350" y="1564941"/>
            <a:ext cx="38632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20386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뉴스 감성분류를 </a:t>
            </a:r>
            <a:endParaRPr lang="en-US" altLang="ko-KR" sz="3000" dirty="0">
              <a:solidFill>
                <a:srgbClr val="203864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r>
              <a:rPr lang="ko-KR" altLang="en-US" sz="3000" dirty="0">
                <a:solidFill>
                  <a:srgbClr val="20386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위한 사전 구축</a:t>
            </a:r>
            <a:endParaRPr lang="en-US" altLang="ko-KR" sz="3000" dirty="0">
              <a:solidFill>
                <a:srgbClr val="203864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5D21D71-8DCE-4365-89FD-97E8BD63BC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"/>
          <a:stretch/>
        </p:blipFill>
        <p:spPr>
          <a:xfrm>
            <a:off x="4380999" y="1379712"/>
            <a:ext cx="3639427" cy="11127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DF1915-CD9E-4A4C-A795-E581857E4EAB}"/>
              </a:ext>
            </a:extLst>
          </p:cNvPr>
          <p:cNvSpPr txBox="1"/>
          <p:nvPr/>
        </p:nvSpPr>
        <p:spPr>
          <a:xfrm>
            <a:off x="682350" y="3284808"/>
            <a:ext cx="31412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4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단어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사전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: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중요한 단어의 분리를 막기 위해 사용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  <a:p>
            <a:endParaRPr lang="en-US" altLang="ko-KR" dirty="0">
              <a:solidFill>
                <a:srgbClr val="202124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endParaRPr lang="en-US" altLang="ko-KR" dirty="0">
              <a:solidFill>
                <a:srgbClr val="202124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r>
              <a:rPr lang="ko-KR" altLang="en-US" dirty="0">
                <a:solidFill>
                  <a:srgbClr val="202124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유의어 사전 </a:t>
            </a:r>
            <a:r>
              <a:rPr lang="en-US" altLang="ko-KR" dirty="0">
                <a:solidFill>
                  <a:srgbClr val="202124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: </a:t>
            </a:r>
            <a:r>
              <a:rPr lang="ko-KR" altLang="en-US" dirty="0">
                <a:solidFill>
                  <a:srgbClr val="202124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같은 의미인데 다른 표현인 단어를 통일 시키기 위해 사용</a:t>
            </a:r>
            <a:r>
              <a:rPr lang="en-US" altLang="ko-KR" dirty="0">
                <a:solidFill>
                  <a:srgbClr val="202124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</a:t>
            </a:r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7161B4-FDFD-438F-BC71-63B28C1CF004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개발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F780D8-FCC1-4041-AC93-A232875E52A3}"/>
              </a:ext>
            </a:extLst>
          </p:cNvPr>
          <p:cNvGrpSpPr/>
          <p:nvPr/>
        </p:nvGrpSpPr>
        <p:grpSpPr>
          <a:xfrm>
            <a:off x="4081034" y="2869539"/>
            <a:ext cx="3745086" cy="3303510"/>
            <a:chOff x="4032394" y="1219980"/>
            <a:chExt cx="3745086" cy="330351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86F782D-97C9-4D14-8393-0944EA9B0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942" r="8187" b="8070"/>
            <a:stretch/>
          </p:blipFill>
          <p:spPr>
            <a:xfrm>
              <a:off x="4032394" y="1219980"/>
              <a:ext cx="3745086" cy="330351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F22E4EB-75FF-4674-8172-D3A151AEB082}"/>
                </a:ext>
              </a:extLst>
            </p:cNvPr>
            <p:cNvSpPr/>
            <p:nvPr/>
          </p:nvSpPr>
          <p:spPr>
            <a:xfrm>
              <a:off x="4057092" y="2972688"/>
              <a:ext cx="476809" cy="1219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8C37320-7CD4-4C23-8D69-B862D7B55E5D}"/>
                </a:ext>
              </a:extLst>
            </p:cNvPr>
            <p:cNvSpPr/>
            <p:nvPr/>
          </p:nvSpPr>
          <p:spPr>
            <a:xfrm>
              <a:off x="4080435" y="3279837"/>
              <a:ext cx="453466" cy="1219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5137ECE-D066-4F42-BD85-CC88E6F54EB4}"/>
              </a:ext>
            </a:extLst>
          </p:cNvPr>
          <p:cNvSpPr txBox="1"/>
          <p:nvPr/>
        </p:nvSpPr>
        <p:spPr>
          <a:xfrm>
            <a:off x="5523284" y="6172951"/>
            <a:ext cx="16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유의어 사전 적용 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A8E581-D816-4A7B-99A8-A4019EE23390}"/>
              </a:ext>
            </a:extLst>
          </p:cNvPr>
          <p:cNvGrpSpPr/>
          <p:nvPr/>
        </p:nvGrpSpPr>
        <p:grpSpPr>
          <a:xfrm>
            <a:off x="8010698" y="2859378"/>
            <a:ext cx="3813930" cy="3413966"/>
            <a:chOff x="7971786" y="1209819"/>
            <a:chExt cx="3813930" cy="341396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1FF5F2F-CFAD-4AA7-947B-BA247738F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253" r="6377" b="5942"/>
            <a:stretch/>
          </p:blipFill>
          <p:spPr>
            <a:xfrm>
              <a:off x="7971786" y="1209819"/>
              <a:ext cx="3813930" cy="3413966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8A8C5CD-7989-41CC-AE7B-A9FD70130FAE}"/>
                </a:ext>
              </a:extLst>
            </p:cNvPr>
            <p:cNvSpPr/>
            <p:nvPr/>
          </p:nvSpPr>
          <p:spPr>
            <a:xfrm>
              <a:off x="8040935" y="1452859"/>
              <a:ext cx="429623" cy="1219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247E8C3-7D35-4966-B7EE-65AFF9EF1001}"/>
              </a:ext>
            </a:extLst>
          </p:cNvPr>
          <p:cNvSpPr txBox="1"/>
          <p:nvPr/>
        </p:nvSpPr>
        <p:spPr>
          <a:xfrm>
            <a:off x="9476926" y="6168246"/>
            <a:ext cx="1635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유의어 사전 적용 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18F155-0D3E-46D0-B161-7003886E3AB0}"/>
              </a:ext>
            </a:extLst>
          </p:cNvPr>
          <p:cNvGrpSpPr/>
          <p:nvPr/>
        </p:nvGrpSpPr>
        <p:grpSpPr>
          <a:xfrm>
            <a:off x="4593488" y="3163378"/>
            <a:ext cx="3496087" cy="1835520"/>
            <a:chOff x="4544848" y="1825113"/>
            <a:chExt cx="3496087" cy="1835520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FB56433-EB39-46C2-B9CF-F18744F1432D}"/>
                </a:ext>
              </a:extLst>
            </p:cNvPr>
            <p:cNvCxnSpPr/>
            <p:nvPr/>
          </p:nvCxnSpPr>
          <p:spPr>
            <a:xfrm flipV="1">
              <a:off x="4545583" y="1825113"/>
              <a:ext cx="3495352" cy="1519829"/>
            </a:xfrm>
            <a:prstGeom prst="straightConnector1">
              <a:avLst/>
            </a:prstGeom>
            <a:ln w="9525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29DAA45D-F97E-4D7E-9C9C-7947E0FEDE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4848" y="1877194"/>
              <a:ext cx="3496087" cy="1783439"/>
            </a:xfrm>
            <a:prstGeom prst="straightConnector1">
              <a:avLst/>
            </a:prstGeom>
            <a:ln w="9525">
              <a:solidFill>
                <a:srgbClr val="2F52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F078ADF-CE1A-44CA-8AF6-3F943B6DD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3272" y="809693"/>
            <a:ext cx="2577312" cy="19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80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-1090350"/>
            <a:ext cx="12190477" cy="8573444"/>
            <a:chOff x="-108844" y="-1635525"/>
            <a:chExt cx="18285715" cy="1286016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108844" y="-1635525"/>
              <a:ext cx="4571429" cy="12857143"/>
              <a:chOff x="-108844" y="-1635525"/>
              <a:chExt cx="4571429" cy="128571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08844" y="-1635525"/>
                <a:ext cx="4571429" cy="128571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108844" y="7173999"/>
              <a:ext cx="4571429" cy="4050641"/>
              <a:chOff x="-108844" y="7173999"/>
              <a:chExt cx="4571429" cy="405064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08844" y="7173999"/>
                <a:ext cx="4571429" cy="405064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462585" y="-1635525"/>
              <a:ext cx="4571429" cy="12857143"/>
              <a:chOff x="4462585" y="-1635525"/>
              <a:chExt cx="4571429" cy="1285714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62585" y="-1635525"/>
                <a:ext cx="4571429" cy="1285714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034014" y="-1632502"/>
              <a:ext cx="4571429" cy="12857143"/>
              <a:chOff x="9034014" y="-1632502"/>
              <a:chExt cx="4571429" cy="1285714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034014" y="-1632502"/>
                <a:ext cx="4571429" cy="1285714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605442" y="-1635525"/>
              <a:ext cx="4571429" cy="12857143"/>
              <a:chOff x="13605442" y="-1635525"/>
              <a:chExt cx="4571429" cy="1285714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605442" y="-1635525"/>
                <a:ext cx="4571429" cy="1285714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62585" y="7173999"/>
              <a:ext cx="4571429" cy="4050641"/>
              <a:chOff x="4462585" y="7173999"/>
              <a:chExt cx="4571429" cy="405064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462585" y="7173999"/>
                <a:ext cx="4571429" cy="405064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034014" y="7173999"/>
              <a:ext cx="4571429" cy="4050641"/>
              <a:chOff x="9034014" y="7173999"/>
              <a:chExt cx="4571429" cy="405064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34014" y="7173999"/>
                <a:ext cx="4571429" cy="405064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05442" y="7173999"/>
              <a:ext cx="4571429" cy="4050641"/>
              <a:chOff x="13605442" y="7173999"/>
              <a:chExt cx="4571429" cy="405064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605442" y="7173999"/>
                <a:ext cx="4571429" cy="4050641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1119" y="800317"/>
              <a:ext cx="1313491" cy="1447583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27731" y="800317"/>
              <a:ext cx="1313491" cy="1447583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42766" y="800317"/>
              <a:ext cx="1313491" cy="1447583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72588" y="800317"/>
              <a:ext cx="1313491" cy="1447583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5394395" y="2509439"/>
              <a:ext cx="750117" cy="819763"/>
              <a:chOff x="5394395" y="2509439"/>
              <a:chExt cx="750117" cy="81976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394395" y="2509439"/>
                <a:ext cx="750117" cy="81976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992764" y="2480790"/>
              <a:ext cx="806262" cy="877063"/>
              <a:chOff x="9992764" y="2480790"/>
              <a:chExt cx="806262" cy="87706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992764" y="2480790"/>
                <a:ext cx="806262" cy="87706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21116" y="2484204"/>
              <a:ext cx="725376" cy="870235"/>
              <a:chOff x="921116" y="2484204"/>
              <a:chExt cx="725376" cy="87023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1116" y="2484204"/>
                <a:ext cx="725376" cy="87023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622585" y="2488743"/>
              <a:ext cx="1034432" cy="861156"/>
              <a:chOff x="14622585" y="2488743"/>
              <a:chExt cx="1034432" cy="86115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622585" y="2488743"/>
                <a:ext cx="1034432" cy="861156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8880143" y="2125136"/>
            <a:ext cx="489071" cy="489071"/>
            <a:chOff x="10507807" y="3316843"/>
            <a:chExt cx="733606" cy="7336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8100000">
              <a:off x="10507807" y="3316843"/>
              <a:ext cx="733606" cy="733606"/>
            </a:xfrm>
            <a:prstGeom prst="rect">
              <a:avLst/>
            </a:prstGeom>
          </p:spPr>
        </p:pic>
      </p:grpSp>
      <p:grpSp>
        <p:nvGrpSpPr>
          <p:cNvPr id="48" name="그룹 1001">
            <a:extLst>
              <a:ext uri="{FF2B5EF4-FFF2-40B4-BE49-F238E27FC236}">
                <a16:creationId xmlns:a16="http://schemas.microsoft.com/office/drawing/2014/main" id="{5AF57EA5-E3E6-4353-A7BE-3C37219C6402}"/>
              </a:ext>
            </a:extLst>
          </p:cNvPr>
          <p:cNvGrpSpPr/>
          <p:nvPr/>
        </p:nvGrpSpPr>
        <p:grpSpPr>
          <a:xfrm>
            <a:off x="2762129" y="2108200"/>
            <a:ext cx="489071" cy="489071"/>
            <a:chOff x="3190361" y="3316843"/>
            <a:chExt cx="733606" cy="733606"/>
          </a:xfrm>
        </p:grpSpPr>
        <p:pic>
          <p:nvPicPr>
            <p:cNvPr id="50" name="Object 2">
              <a:extLst>
                <a:ext uri="{FF2B5EF4-FFF2-40B4-BE49-F238E27FC236}">
                  <a16:creationId xmlns:a16="http://schemas.microsoft.com/office/drawing/2014/main" id="{19843CE5-DD8E-4DFA-BB99-B1502420A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8100000">
              <a:off x="3190361" y="3316843"/>
              <a:ext cx="733606" cy="733606"/>
            </a:xfrm>
            <a:prstGeom prst="rect">
              <a:avLst/>
            </a:prstGeom>
          </p:spPr>
        </p:pic>
      </p:grpSp>
      <p:grpSp>
        <p:nvGrpSpPr>
          <p:cNvPr id="51" name="그룹 1002">
            <a:extLst>
              <a:ext uri="{FF2B5EF4-FFF2-40B4-BE49-F238E27FC236}">
                <a16:creationId xmlns:a16="http://schemas.microsoft.com/office/drawing/2014/main" id="{EEEBEDEF-3FCD-4612-A5EC-A6A2F3303036}"/>
              </a:ext>
            </a:extLst>
          </p:cNvPr>
          <p:cNvGrpSpPr/>
          <p:nvPr/>
        </p:nvGrpSpPr>
        <p:grpSpPr>
          <a:xfrm>
            <a:off x="5791200" y="2108200"/>
            <a:ext cx="489071" cy="489071"/>
            <a:chOff x="6849084" y="3316843"/>
            <a:chExt cx="733606" cy="733606"/>
          </a:xfrm>
        </p:grpSpPr>
        <p:pic>
          <p:nvPicPr>
            <p:cNvPr id="53" name="Object 5">
              <a:extLst>
                <a:ext uri="{FF2B5EF4-FFF2-40B4-BE49-F238E27FC236}">
                  <a16:creationId xmlns:a16="http://schemas.microsoft.com/office/drawing/2014/main" id="{2883523B-19B1-46B2-B06B-CC44F2163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8100000">
              <a:off x="6849084" y="3316843"/>
              <a:ext cx="733606" cy="733606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3EDDBA1-E30E-474D-BD96-EB76C4737D49}"/>
              </a:ext>
            </a:extLst>
          </p:cNvPr>
          <p:cNvSpPr txBox="1"/>
          <p:nvPr/>
        </p:nvSpPr>
        <p:spPr>
          <a:xfrm>
            <a:off x="323419" y="2313394"/>
            <a:ext cx="252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프로젝트 개요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9E0F0E-4A2B-4672-90BE-62A38DE8A902}"/>
              </a:ext>
            </a:extLst>
          </p:cNvPr>
          <p:cNvSpPr txBox="1"/>
          <p:nvPr/>
        </p:nvSpPr>
        <p:spPr>
          <a:xfrm>
            <a:off x="326699" y="2775662"/>
            <a:ext cx="2720920" cy="1448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프로젝트 배경</a:t>
            </a:r>
            <a:endParaRPr lang="en-US" altLang="ko-KR" sz="15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프로젝트 가설</a:t>
            </a:r>
            <a:endParaRPr lang="en-US" altLang="ko-KR" sz="15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페르소나 인터뷰</a:t>
            </a:r>
            <a:endParaRPr lang="en-US" altLang="ko-KR" sz="15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5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A4CA3DB-655C-4B86-AC53-B93DD5D08EB2}"/>
              </a:ext>
            </a:extLst>
          </p:cNvPr>
          <p:cNvSpPr txBox="1"/>
          <p:nvPr/>
        </p:nvSpPr>
        <p:spPr>
          <a:xfrm>
            <a:off x="3535597" y="2311380"/>
            <a:ext cx="279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프로젝트 목표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DBC85D5-5974-4291-815C-A73106EA2202}"/>
              </a:ext>
            </a:extLst>
          </p:cNvPr>
          <p:cNvSpPr txBox="1"/>
          <p:nvPr/>
        </p:nvSpPr>
        <p:spPr>
          <a:xfrm>
            <a:off x="6529505" y="2311380"/>
            <a:ext cx="235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개발 과정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4582CA-5D6F-4BC6-A2F1-BE1040A38AC0}"/>
              </a:ext>
            </a:extLst>
          </p:cNvPr>
          <p:cNvSpPr txBox="1"/>
          <p:nvPr/>
        </p:nvSpPr>
        <p:spPr>
          <a:xfrm>
            <a:off x="6553083" y="2719505"/>
            <a:ext cx="2720920" cy="755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개발 환경</a:t>
            </a:r>
            <a:endParaRPr lang="en-US" altLang="ko-KR" sz="15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개발 과정</a:t>
            </a:r>
            <a:endParaRPr lang="en-US" altLang="ko-KR" sz="15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E2E87A-9758-4322-8384-13B10F49162A}"/>
              </a:ext>
            </a:extLst>
          </p:cNvPr>
          <p:cNvSpPr txBox="1"/>
          <p:nvPr/>
        </p:nvSpPr>
        <p:spPr>
          <a:xfrm>
            <a:off x="9610879" y="2298451"/>
            <a:ext cx="286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기대 효과 </a:t>
            </a:r>
            <a:r>
              <a:rPr lang="en-US" altLang="ko-KR" b="1" dirty="0">
                <a:solidFill>
                  <a:schemeClr val="bg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&amp; </a:t>
            </a:r>
            <a:r>
              <a:rPr lang="ko-KR" altLang="en-US" b="1" dirty="0">
                <a:solidFill>
                  <a:schemeClr val="bg1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개선 방안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D1C473-28D6-4139-8ED6-E3E87BDE4ECD}"/>
              </a:ext>
            </a:extLst>
          </p:cNvPr>
          <p:cNvSpPr/>
          <p:nvPr/>
        </p:nvSpPr>
        <p:spPr>
          <a:xfrm>
            <a:off x="358589" y="273379"/>
            <a:ext cx="11474822" cy="632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3242E3-B14B-466D-AA3E-02912CF5B598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개발 과정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C72314-3E64-4189-A8B4-E5441EC3FE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0" t="8741" r="3486" b="5942"/>
          <a:stretch/>
        </p:blipFill>
        <p:spPr>
          <a:xfrm>
            <a:off x="511950" y="669035"/>
            <a:ext cx="3776270" cy="35037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75D57E-1C61-4159-AE64-03A7F9B40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74" y="4733834"/>
            <a:ext cx="9916909" cy="15337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31A917-0B14-479A-9AFB-A89E9AC229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741" r="8425" b="8739"/>
          <a:stretch/>
        </p:blipFill>
        <p:spPr>
          <a:xfrm>
            <a:off x="4081881" y="669035"/>
            <a:ext cx="3687500" cy="33949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3B327C-1EE2-4A5B-8599-5946E2925633}"/>
              </a:ext>
            </a:extLst>
          </p:cNvPr>
          <p:cNvSpPr txBox="1"/>
          <p:nvPr/>
        </p:nvSpPr>
        <p:spPr>
          <a:xfrm>
            <a:off x="1928899" y="3987895"/>
            <a:ext cx="1529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Raw data</a:t>
            </a:r>
            <a:endParaRPr lang="ko-KR" altLang="en-US" sz="14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AB71A1-E88C-41DE-B0D9-38F68FD5922C}"/>
              </a:ext>
            </a:extLst>
          </p:cNvPr>
          <p:cNvSpPr txBox="1"/>
          <p:nvPr/>
        </p:nvSpPr>
        <p:spPr>
          <a:xfrm>
            <a:off x="5258350" y="4000811"/>
            <a:ext cx="2235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유의어사전</a:t>
            </a:r>
            <a:r>
              <a:rPr lang="en-US" altLang="ko-KR" sz="14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 </a:t>
            </a:r>
            <a:r>
              <a:rPr lang="ko-KR" altLang="en-US" sz="14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및 정규화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5E2F03-4790-465B-BE3B-4A9F9E7E0C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502" r="8137" b="5943"/>
          <a:stretch/>
        </p:blipFill>
        <p:spPr>
          <a:xfrm>
            <a:off x="7858151" y="720213"/>
            <a:ext cx="3795826" cy="34525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131A835-8954-4FF0-B67B-F3FB5D7E320E}"/>
              </a:ext>
            </a:extLst>
          </p:cNvPr>
          <p:cNvSpPr txBox="1"/>
          <p:nvPr/>
        </p:nvSpPr>
        <p:spPr>
          <a:xfrm>
            <a:off x="8467219" y="4077221"/>
            <a:ext cx="2872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유의어사전</a:t>
            </a:r>
            <a:r>
              <a:rPr lang="en-US" altLang="ko-KR" sz="14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, </a:t>
            </a:r>
            <a:r>
              <a:rPr lang="ko-KR" altLang="en-US" sz="14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불용어사전</a:t>
            </a:r>
            <a:r>
              <a:rPr lang="en-US" altLang="ko-KR" sz="14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, </a:t>
            </a:r>
            <a:r>
              <a:rPr lang="ko-KR" altLang="en-US" sz="14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단어사전 적용 후</a:t>
            </a: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783947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420E0E03-1F7A-4E6D-92D1-DF198EA20A5F}"/>
              </a:ext>
            </a:extLst>
          </p:cNvPr>
          <p:cNvSpPr/>
          <p:nvPr/>
        </p:nvSpPr>
        <p:spPr>
          <a:xfrm>
            <a:off x="358589" y="273379"/>
            <a:ext cx="11474822" cy="632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22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C06D490-850F-41DC-B703-B2689BBCD5C3}"/>
              </a:ext>
            </a:extLst>
          </p:cNvPr>
          <p:cNvCxnSpPr>
            <a:cxnSpLocks/>
          </p:cNvCxnSpPr>
          <p:nvPr/>
        </p:nvCxnSpPr>
        <p:spPr>
          <a:xfrm flipH="1">
            <a:off x="764633" y="3313288"/>
            <a:ext cx="10662734" cy="19625"/>
          </a:xfrm>
          <a:prstGeom prst="line">
            <a:avLst/>
          </a:prstGeom>
          <a:ln w="28575">
            <a:solidFill>
              <a:srgbClr val="ADB9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738FDD2-C15C-41AF-A3AA-856AB9883879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개발 과정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D1DD9F-53B1-4E2A-BB40-D9AC024AA285}"/>
              </a:ext>
            </a:extLst>
          </p:cNvPr>
          <p:cNvSpPr/>
          <p:nvPr/>
        </p:nvSpPr>
        <p:spPr>
          <a:xfrm>
            <a:off x="6428008" y="2866453"/>
            <a:ext cx="5101688" cy="12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D73E49-B470-4D2E-B802-EC9882E7B52F}"/>
              </a:ext>
            </a:extLst>
          </p:cNvPr>
          <p:cNvSpPr txBox="1"/>
          <p:nvPr/>
        </p:nvSpPr>
        <p:spPr>
          <a:xfrm>
            <a:off x="2626677" y="2844923"/>
            <a:ext cx="7190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Courier New" panose="02070309020205020404" pitchFamily="49" charset="0"/>
              </a:rPr>
              <a:t>loss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Courier New" panose="02070309020205020404" pitchFamily="49" charset="0"/>
              </a:rPr>
              <a:t>: 0.8021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Courier New" panose="020703090202050204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Courier New" panose="02070309020205020404" pitchFamily="49" charset="0"/>
              </a:rPr>
              <a:t> -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Courier New" panose="020703090202050204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Courier New" panose="02070309020205020404" pitchFamily="49" charset="0"/>
              </a:rPr>
              <a:t>accuracy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Courier New" panose="02070309020205020404" pitchFamily="49" charset="0"/>
              </a:rPr>
              <a:t>: 0.8401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Courier New" panose="020703090202050204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Courier New" panose="02070309020205020404" pitchFamily="49" charset="0"/>
              </a:rPr>
              <a:t>테스트 정확도: 0.8401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407F3F5-EF86-4131-813E-04D384C6D7FC}"/>
              </a:ext>
            </a:extLst>
          </p:cNvPr>
          <p:cNvGrpSpPr/>
          <p:nvPr/>
        </p:nvGrpSpPr>
        <p:grpSpPr>
          <a:xfrm>
            <a:off x="992115" y="896175"/>
            <a:ext cx="6616375" cy="1950732"/>
            <a:chOff x="1252707" y="1083936"/>
            <a:chExt cx="6616375" cy="1950732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6407739-7A2C-4408-8993-FEC727279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353" r="9161"/>
            <a:stretch/>
          </p:blipFill>
          <p:spPr>
            <a:xfrm>
              <a:off x="1252707" y="1083936"/>
              <a:ext cx="6616375" cy="193250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526A3A-22EA-4CF5-AAF6-DF04BA34F124}"/>
                </a:ext>
              </a:extLst>
            </p:cNvPr>
            <p:cNvSpPr txBox="1"/>
            <p:nvPr/>
          </p:nvSpPr>
          <p:spPr>
            <a:xfrm>
              <a:off x="2818596" y="2762895"/>
              <a:ext cx="1428975" cy="271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2">
                      <a:lumMod val="50000"/>
                    </a:schemeClr>
                  </a:solidFill>
                  <a:highlight>
                    <a:srgbClr val="FFFFFF"/>
                  </a:highlight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epoch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A33F24-6B28-438F-ACA6-8C97B294A1AD}"/>
                </a:ext>
              </a:extLst>
            </p:cNvPr>
            <p:cNvSpPr txBox="1"/>
            <p:nvPr/>
          </p:nvSpPr>
          <p:spPr>
            <a:xfrm>
              <a:off x="6210060" y="2753422"/>
              <a:ext cx="1428975" cy="271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2">
                      <a:lumMod val="50000"/>
                    </a:schemeClr>
                  </a:solidFill>
                  <a:highlight>
                    <a:srgbClr val="FFFFFF"/>
                  </a:highlight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epoch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17D32E1-D737-4BC3-A969-C202EB445F54}"/>
              </a:ext>
            </a:extLst>
          </p:cNvPr>
          <p:cNvSpPr txBox="1"/>
          <p:nvPr/>
        </p:nvSpPr>
        <p:spPr>
          <a:xfrm>
            <a:off x="3150571" y="6054386"/>
            <a:ext cx="7190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Courier New" panose="02070309020205020404" pitchFamily="49" charset="0"/>
              </a:rPr>
              <a:t>loss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Courier New" panose="02070309020205020404" pitchFamily="49" charset="0"/>
              </a:rPr>
              <a:t>: 0.3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Courier New" panose="02070309020205020404" pitchFamily="49" charset="0"/>
              </a:rPr>
              <a:t>7</a:t>
            </a:r>
            <a:r>
              <a:rPr lang="en-US" altLang="ko-KR" sz="1200" dirty="0">
                <a:solidFill>
                  <a:srgbClr val="000000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Courier New" panose="02070309020205020404" pitchFamily="49" charset="0"/>
              </a:rPr>
              <a:t>87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Courier New" panose="02070309020205020404" pitchFamily="49" charset="0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Courier New" panose="020703090202050204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Courier New" panose="02070309020205020404" pitchFamily="49" charset="0"/>
              </a:rPr>
              <a:t>-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Courier New" panose="020703090202050204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Courier New" panose="020703090202050204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Courier New" panose="02070309020205020404" pitchFamily="49" charset="0"/>
              </a:rPr>
              <a:t>accuracy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Courier New" panose="02070309020205020404" pitchFamily="49" charset="0"/>
              </a:rPr>
              <a:t>: 0.8856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Courier New" panose="02070309020205020404" pitchFamily="49" charset="0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Courier New" panose="02070309020205020404" pitchFamily="49" charset="0"/>
              </a:rPr>
              <a:t>테스트 정확도: 0.8856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C8C7D8-19C3-47C3-82B8-3AE5D8C1AC5C}"/>
              </a:ext>
            </a:extLst>
          </p:cNvPr>
          <p:cNvSpPr txBox="1"/>
          <p:nvPr/>
        </p:nvSpPr>
        <p:spPr>
          <a:xfrm>
            <a:off x="501196" y="419121"/>
            <a:ext cx="36304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rgbClr val="203864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불용어</a:t>
            </a:r>
            <a:r>
              <a:rPr lang="ko-KR" altLang="en-US" sz="2500" b="1" dirty="0">
                <a:solidFill>
                  <a:srgbClr val="203864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추가 전 </a:t>
            </a:r>
            <a:r>
              <a:rPr lang="en-US" altLang="ko-KR" sz="2500" b="1" dirty="0">
                <a:solidFill>
                  <a:srgbClr val="203864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(172</a:t>
            </a:r>
            <a:r>
              <a:rPr lang="ko-KR" altLang="en-US" sz="2500" b="1" dirty="0">
                <a:solidFill>
                  <a:srgbClr val="203864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개</a:t>
            </a:r>
            <a:r>
              <a:rPr lang="en-US" altLang="ko-KR" sz="2500" b="1" dirty="0">
                <a:solidFill>
                  <a:srgbClr val="203864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843EEE-131D-495D-BBBD-8692AF34E5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767" b="8614"/>
          <a:stretch/>
        </p:blipFill>
        <p:spPr>
          <a:xfrm>
            <a:off x="8432072" y="419121"/>
            <a:ext cx="1235076" cy="273563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BFE98C-3153-49E4-ADBB-05E70E801B42}"/>
              </a:ext>
            </a:extLst>
          </p:cNvPr>
          <p:cNvSpPr txBox="1"/>
          <p:nvPr/>
        </p:nvSpPr>
        <p:spPr>
          <a:xfrm>
            <a:off x="501196" y="3451479"/>
            <a:ext cx="36304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rgbClr val="FF0000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불용어</a:t>
            </a:r>
            <a:r>
              <a:rPr lang="ko-KR" altLang="en-US" sz="2500" b="1" dirty="0">
                <a:solidFill>
                  <a:srgbClr val="FF0000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추가 후 </a:t>
            </a:r>
            <a:r>
              <a:rPr lang="en-US" altLang="ko-KR" sz="2500" b="1" dirty="0">
                <a:solidFill>
                  <a:srgbClr val="203864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(227</a:t>
            </a:r>
            <a:r>
              <a:rPr lang="ko-KR" altLang="en-US" sz="2500" b="1" dirty="0">
                <a:solidFill>
                  <a:srgbClr val="203864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개</a:t>
            </a:r>
            <a:r>
              <a:rPr lang="en-US" altLang="ko-KR" sz="2500" b="1" dirty="0">
                <a:solidFill>
                  <a:srgbClr val="203864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)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D24FF86-9CF6-47C7-9E6A-D3EF58BAE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5730" y="3390292"/>
            <a:ext cx="1138648" cy="281523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476D783-DA98-4FFF-BEFC-BAF91F2F3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6228" y="3861362"/>
            <a:ext cx="6651521" cy="220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34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E3AE49-794C-4E7F-B3B2-3A8C0A673882}"/>
              </a:ext>
            </a:extLst>
          </p:cNvPr>
          <p:cNvSpPr/>
          <p:nvPr/>
        </p:nvSpPr>
        <p:spPr>
          <a:xfrm>
            <a:off x="358589" y="273379"/>
            <a:ext cx="11474822" cy="632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23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D52796-2AA2-42CD-9F07-F7018919C1EF}"/>
              </a:ext>
            </a:extLst>
          </p:cNvPr>
          <p:cNvSpPr txBox="1"/>
          <p:nvPr/>
        </p:nvSpPr>
        <p:spPr>
          <a:xfrm>
            <a:off x="602655" y="649981"/>
            <a:ext cx="20745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rgbClr val="203864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형태소 분석기</a:t>
            </a:r>
            <a:endParaRPr lang="en-US" altLang="ko-KR" sz="2500" b="1" dirty="0">
              <a:solidFill>
                <a:srgbClr val="203864"/>
              </a:solidFill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BEEBB-9CD8-4ED2-84AD-A24DB5F1C7EA}"/>
              </a:ext>
            </a:extLst>
          </p:cNvPr>
          <p:cNvSpPr txBox="1"/>
          <p:nvPr/>
        </p:nvSpPr>
        <p:spPr>
          <a:xfrm>
            <a:off x="741680" y="1321748"/>
            <a:ext cx="599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로딩 시간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: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사전 로딩을 포함하여 </a:t>
            </a:r>
            <a:endParaRPr lang="en-US" altLang="ko-KR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    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클래스를 </a:t>
            </a:r>
            <a:r>
              <a:rPr lang="ko-KR" altLang="en-US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로딩하는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시간</a:t>
            </a:r>
            <a:endParaRPr lang="en-US" altLang="ko-KR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endParaRPr lang="en-US" altLang="ko-KR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Kkma</a:t>
            </a:r>
            <a:r>
              <a:rPr lang="ko-KR" altLang="en-US" dirty="0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:</a:t>
            </a:r>
            <a:r>
              <a:rPr lang="ko-KR" altLang="en-US" dirty="0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5.6988</a:t>
            </a:r>
            <a:r>
              <a:rPr lang="ko-KR" altLang="en-US" dirty="0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i="1" dirty="0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secs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Okt</a:t>
            </a:r>
            <a:r>
              <a:rPr lang="en-US" altLang="ko-KR" dirty="0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: 1.4870 </a:t>
            </a:r>
            <a:r>
              <a:rPr lang="en-US" altLang="ko-KR" i="1" dirty="0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secs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Mecab</a:t>
            </a:r>
            <a:r>
              <a:rPr lang="en-US" altLang="ko-KR" dirty="0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 : 0.0007 </a:t>
            </a:r>
            <a:r>
              <a:rPr lang="en-US" altLang="ko-KR" i="1" dirty="0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secs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199FD20-58D3-4E63-8C4C-A22AF2CF2D79}"/>
              </a:ext>
            </a:extLst>
          </p:cNvPr>
          <p:cNvCxnSpPr>
            <a:cxnSpLocks/>
          </p:cNvCxnSpPr>
          <p:nvPr/>
        </p:nvCxnSpPr>
        <p:spPr>
          <a:xfrm>
            <a:off x="5222448" y="1321748"/>
            <a:ext cx="0" cy="4430598"/>
          </a:xfrm>
          <a:prstGeom prst="line">
            <a:avLst/>
          </a:prstGeom>
          <a:ln w="28575">
            <a:solidFill>
              <a:srgbClr val="ADB9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2647F32-9130-4427-9F83-7D3AC672F83A}"/>
              </a:ext>
            </a:extLst>
          </p:cNvPr>
          <p:cNvSpPr txBox="1"/>
          <p:nvPr/>
        </p:nvSpPr>
        <p:spPr>
          <a:xfrm>
            <a:off x="5595591" y="1198552"/>
            <a:ext cx="6550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chemeClr val="accent1">
                    <a:lumMod val="50000"/>
                  </a:schemeClr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BiLSTM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으로 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 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뉴스 감성 분류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D5C673-7B65-4BBF-B05D-9BCF033D8150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개발 과정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73B24E-DBC8-47A9-8F07-AB3F66334A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13" t="62582" r="42486" b="27415"/>
          <a:stretch/>
        </p:blipFill>
        <p:spPr>
          <a:xfrm>
            <a:off x="5668705" y="3952976"/>
            <a:ext cx="5824520" cy="92043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3740758-C9D5-4817-9C2B-36A4DC91AA7A}"/>
              </a:ext>
            </a:extLst>
          </p:cNvPr>
          <p:cNvGrpSpPr/>
          <p:nvPr/>
        </p:nvGrpSpPr>
        <p:grpSpPr>
          <a:xfrm>
            <a:off x="540962" y="3363388"/>
            <a:ext cx="4442773" cy="1130182"/>
            <a:chOff x="758860" y="3726180"/>
            <a:chExt cx="3964047" cy="68566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2D582F0-926B-4A5E-AF0F-CEF4B51002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331" r="10802" b="38883"/>
            <a:stretch/>
          </p:blipFill>
          <p:spPr>
            <a:xfrm>
              <a:off x="758860" y="3726180"/>
              <a:ext cx="3964047" cy="68566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8A86143-0F06-4CC2-A28D-97D336AF802F}"/>
                </a:ext>
              </a:extLst>
            </p:cNvPr>
            <p:cNvSpPr/>
            <p:nvPr/>
          </p:nvSpPr>
          <p:spPr>
            <a:xfrm>
              <a:off x="990600" y="3794760"/>
              <a:ext cx="624840" cy="754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3EAB9D4-D5B1-4AD2-98E9-AC77FAAA97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3465" y="1650961"/>
            <a:ext cx="5824520" cy="226651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7E0CF13-4044-4534-AF1B-718987B0773C}"/>
              </a:ext>
            </a:extLst>
          </p:cNvPr>
          <p:cNvGrpSpPr/>
          <p:nvPr/>
        </p:nvGrpSpPr>
        <p:grpSpPr>
          <a:xfrm>
            <a:off x="625805" y="4781356"/>
            <a:ext cx="4586829" cy="624143"/>
            <a:chOff x="741680" y="4688756"/>
            <a:chExt cx="4321648" cy="43188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201B213-59F5-4865-B15D-1A507E1C33A9}"/>
                </a:ext>
              </a:extLst>
            </p:cNvPr>
            <p:cNvGrpSpPr/>
            <p:nvPr/>
          </p:nvGrpSpPr>
          <p:grpSpPr>
            <a:xfrm>
              <a:off x="741680" y="4688756"/>
              <a:ext cx="4321648" cy="426493"/>
              <a:chOff x="617997" y="4903383"/>
              <a:chExt cx="4321648" cy="426493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F712BF42-B384-455D-A5EE-92795BDCDC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54579"/>
              <a:stretch/>
            </p:blipFill>
            <p:spPr>
              <a:xfrm>
                <a:off x="617997" y="4903383"/>
                <a:ext cx="4321648" cy="426493"/>
              </a:xfrm>
              <a:prstGeom prst="rect">
                <a:avLst/>
              </a:prstGeom>
            </p:spPr>
          </p:pic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00862B6-4024-46E7-8D4A-152A437AB1CF}"/>
                  </a:ext>
                </a:extLst>
              </p:cNvPr>
              <p:cNvSpPr/>
              <p:nvPr/>
            </p:nvSpPr>
            <p:spPr>
              <a:xfrm>
                <a:off x="1713057" y="5204600"/>
                <a:ext cx="878112" cy="103919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B7A6404-79F1-401D-8EF1-9EA5A3FFA653}"/>
                </a:ext>
              </a:extLst>
            </p:cNvPr>
            <p:cNvSpPr/>
            <p:nvPr/>
          </p:nvSpPr>
          <p:spPr>
            <a:xfrm>
              <a:off x="756920" y="4998720"/>
              <a:ext cx="927095" cy="121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3355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E3AE49-794C-4E7F-B3B2-3A8C0A673882}"/>
              </a:ext>
            </a:extLst>
          </p:cNvPr>
          <p:cNvSpPr/>
          <p:nvPr/>
        </p:nvSpPr>
        <p:spPr>
          <a:xfrm>
            <a:off x="358589" y="273379"/>
            <a:ext cx="11474822" cy="632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24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D5C673-7B65-4BBF-B05D-9BCF033D8150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개발 과정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337A57-F795-4A1F-BF88-963AF9A13AF8}"/>
              </a:ext>
            </a:extLst>
          </p:cNvPr>
          <p:cNvSpPr txBox="1"/>
          <p:nvPr/>
        </p:nvSpPr>
        <p:spPr>
          <a:xfrm>
            <a:off x="688815" y="546992"/>
            <a:ext cx="32875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00206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원본 </a:t>
            </a:r>
            <a:r>
              <a:rPr lang="en-US" altLang="ko-KR" sz="2500" b="1" dirty="0">
                <a:solidFill>
                  <a:srgbClr val="00206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Data </a:t>
            </a:r>
            <a:endParaRPr lang="ko-KR" altLang="en-US" sz="2500" b="1" dirty="0">
              <a:solidFill>
                <a:srgbClr val="002060"/>
              </a:solidFill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FEF64FF-C54C-463A-B02B-DBC9897EA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625" y="966444"/>
            <a:ext cx="9316750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62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E3AE49-794C-4E7F-B3B2-3A8C0A673882}"/>
              </a:ext>
            </a:extLst>
          </p:cNvPr>
          <p:cNvSpPr/>
          <p:nvPr/>
        </p:nvSpPr>
        <p:spPr>
          <a:xfrm>
            <a:off x="358589" y="273379"/>
            <a:ext cx="11474822" cy="632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25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D5C673-7B65-4BBF-B05D-9BCF033D8150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개발 과정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337A57-F795-4A1F-BF88-963AF9A13AF8}"/>
              </a:ext>
            </a:extLst>
          </p:cNvPr>
          <p:cNvSpPr txBox="1"/>
          <p:nvPr/>
        </p:nvSpPr>
        <p:spPr>
          <a:xfrm>
            <a:off x="688815" y="546992"/>
            <a:ext cx="54260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rgbClr val="00206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Bi-LSTM </a:t>
            </a:r>
            <a:r>
              <a:rPr lang="ko-KR" altLang="en-US" sz="2500" b="1" dirty="0">
                <a:solidFill>
                  <a:srgbClr val="00206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적용한 </a:t>
            </a:r>
            <a:r>
              <a:rPr lang="en-US" altLang="ko-KR" sz="2500" b="1" dirty="0">
                <a:solidFill>
                  <a:srgbClr val="00206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label </a:t>
            </a:r>
            <a:r>
              <a:rPr lang="ko-KR" altLang="en-US" sz="2500" b="1" dirty="0">
                <a:solidFill>
                  <a:srgbClr val="00206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사용한 </a:t>
            </a:r>
            <a:r>
              <a:rPr lang="en-US" altLang="ko-KR" sz="2500" b="1" dirty="0">
                <a:solidFill>
                  <a:srgbClr val="00206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data</a:t>
            </a:r>
            <a:endParaRPr lang="ko-KR" altLang="en-US" sz="2500" b="1" dirty="0">
              <a:solidFill>
                <a:srgbClr val="002060"/>
              </a:solidFill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D6341C0-32F8-4670-8084-D1C7F3F308B6}"/>
              </a:ext>
            </a:extLst>
          </p:cNvPr>
          <p:cNvGrpSpPr/>
          <p:nvPr/>
        </p:nvGrpSpPr>
        <p:grpSpPr>
          <a:xfrm>
            <a:off x="1366156" y="1234672"/>
            <a:ext cx="9459688" cy="4541067"/>
            <a:chOff x="674959" y="1305356"/>
            <a:chExt cx="9459688" cy="454106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1AE4D2-03FB-4848-9132-A654B4894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959" y="1305356"/>
              <a:ext cx="9459688" cy="4315648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25F4C5A-6722-4FBC-A827-CA3AEE07A58A}"/>
                </a:ext>
              </a:extLst>
            </p:cNvPr>
            <p:cNvGrpSpPr/>
            <p:nvPr/>
          </p:nvGrpSpPr>
          <p:grpSpPr>
            <a:xfrm>
              <a:off x="9109275" y="1347382"/>
              <a:ext cx="914400" cy="4499041"/>
              <a:chOff x="9109275" y="1347382"/>
              <a:chExt cx="914400" cy="4499041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2BC340E-6823-4471-B40F-7A437539AF26}"/>
                  </a:ext>
                </a:extLst>
              </p:cNvPr>
              <p:cNvSpPr/>
              <p:nvPr/>
            </p:nvSpPr>
            <p:spPr>
              <a:xfrm>
                <a:off x="9109275" y="1347382"/>
                <a:ext cx="914400" cy="4254765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046ED89-D652-43B7-9867-1B45B20CD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66475" y="5602147"/>
                <a:ext cx="0" cy="24427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E0168F3-F11D-462F-81EC-82102159F2DB}"/>
              </a:ext>
            </a:extLst>
          </p:cNvPr>
          <p:cNvSpPr txBox="1"/>
          <p:nvPr/>
        </p:nvSpPr>
        <p:spPr>
          <a:xfrm>
            <a:off x="8681014" y="5815552"/>
            <a:ext cx="306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Bi-LSTM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으로 학습한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label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값</a:t>
            </a:r>
          </a:p>
        </p:txBody>
      </p:sp>
    </p:spTree>
    <p:extLst>
      <p:ext uri="{BB962C8B-B14F-4D97-AF65-F5344CB8AC3E}">
        <p14:creationId xmlns:p14="http://schemas.microsoft.com/office/powerpoint/2010/main" val="2352666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E3AE49-794C-4E7F-B3B2-3A8C0A673882}"/>
              </a:ext>
            </a:extLst>
          </p:cNvPr>
          <p:cNvSpPr/>
          <p:nvPr/>
        </p:nvSpPr>
        <p:spPr>
          <a:xfrm>
            <a:off x="358589" y="273379"/>
            <a:ext cx="11474822" cy="632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26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D5C673-7B65-4BBF-B05D-9BCF033D8150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개발 과정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337A57-F795-4A1F-BF88-963AF9A13AF8}"/>
              </a:ext>
            </a:extLst>
          </p:cNvPr>
          <p:cNvSpPr txBox="1"/>
          <p:nvPr/>
        </p:nvSpPr>
        <p:spPr>
          <a:xfrm>
            <a:off x="745155" y="898045"/>
            <a:ext cx="3287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주가 상승 하락 예측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B65276D-CD65-4F28-A717-88B528D05DF8}"/>
              </a:ext>
            </a:extLst>
          </p:cNvPr>
          <p:cNvGrpSpPr/>
          <p:nvPr/>
        </p:nvGrpSpPr>
        <p:grpSpPr>
          <a:xfrm>
            <a:off x="6489843" y="1330767"/>
            <a:ext cx="4255328" cy="5154997"/>
            <a:chOff x="6628986" y="1033455"/>
            <a:chExt cx="4512264" cy="545059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F02406A-F6DC-4754-A153-6CA21CDBA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8986" y="1033455"/>
              <a:ext cx="4400550" cy="269557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2480224-153C-4678-9E88-68150F8B1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31250" y="3797995"/>
              <a:ext cx="3810000" cy="268605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F2340D4-2921-432D-8A12-B44F3B851487}"/>
              </a:ext>
            </a:extLst>
          </p:cNvPr>
          <p:cNvSpPr txBox="1"/>
          <p:nvPr/>
        </p:nvSpPr>
        <p:spPr>
          <a:xfrm>
            <a:off x="6535409" y="898045"/>
            <a:ext cx="547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자연어 제외 주가 상승 하락 예측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3D4B791-CC1F-4AFE-BE58-52F7696726B7}"/>
              </a:ext>
            </a:extLst>
          </p:cNvPr>
          <p:cNvGrpSpPr/>
          <p:nvPr/>
        </p:nvGrpSpPr>
        <p:grpSpPr>
          <a:xfrm>
            <a:off x="555728" y="1330767"/>
            <a:ext cx="4255328" cy="5119655"/>
            <a:chOff x="525393" y="1033454"/>
            <a:chExt cx="4457700" cy="53816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A2FE15-E2CC-4820-BA01-8739008A0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393" y="1033454"/>
              <a:ext cx="4457700" cy="26955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EE17CB4-D384-4FD1-86EF-8978C4C6F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2464" y="3729029"/>
              <a:ext cx="3810000" cy="2686050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23B1A3EE-7216-4BC2-B8A9-8A6F20443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4053" y="5136625"/>
            <a:ext cx="1047896" cy="9431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B96C2CA-AB2F-4DE5-B085-9D5D2FF698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1031" y="5069969"/>
            <a:ext cx="108600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00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E3AE49-794C-4E7F-B3B2-3A8C0A673882}"/>
              </a:ext>
            </a:extLst>
          </p:cNvPr>
          <p:cNvSpPr/>
          <p:nvPr/>
        </p:nvSpPr>
        <p:spPr>
          <a:xfrm>
            <a:off x="358589" y="273379"/>
            <a:ext cx="11474822" cy="632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27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D5C673-7B65-4BBF-B05D-9BCF033D8150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개발 과정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337A57-F795-4A1F-BF88-963AF9A13AF8}"/>
              </a:ext>
            </a:extLst>
          </p:cNvPr>
          <p:cNvSpPr txBox="1"/>
          <p:nvPr/>
        </p:nvSpPr>
        <p:spPr>
          <a:xfrm>
            <a:off x="688815" y="546992"/>
            <a:ext cx="71247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00206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중복 일자의 </a:t>
            </a:r>
            <a:r>
              <a:rPr lang="en-US" altLang="ko-KR" sz="2500" b="1" dirty="0">
                <a:solidFill>
                  <a:srgbClr val="00206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label </a:t>
            </a:r>
            <a:r>
              <a:rPr lang="ko-KR" altLang="en-US" sz="2500" b="1" dirty="0">
                <a:solidFill>
                  <a:srgbClr val="00206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을 평균값으로 재설정 하여 중복 </a:t>
            </a:r>
            <a:r>
              <a:rPr lang="en-US" altLang="ko-KR" sz="2500" b="1" dirty="0">
                <a:solidFill>
                  <a:srgbClr val="00206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data </a:t>
            </a:r>
            <a:r>
              <a:rPr lang="ko-KR" altLang="en-US" sz="2500" b="1" dirty="0">
                <a:solidFill>
                  <a:srgbClr val="00206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최소화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A6EC720-8E13-4643-BA66-2C9D3EEBF3AD}"/>
              </a:ext>
            </a:extLst>
          </p:cNvPr>
          <p:cNvGrpSpPr/>
          <p:nvPr/>
        </p:nvGrpSpPr>
        <p:grpSpPr>
          <a:xfrm>
            <a:off x="1352963" y="1940560"/>
            <a:ext cx="9486073" cy="4281756"/>
            <a:chOff x="1255320" y="1572192"/>
            <a:chExt cx="9486073" cy="428175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166FC76-BD8F-47A9-9E7D-5C558D8AB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5320" y="1680076"/>
              <a:ext cx="9486073" cy="4173872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2F45239-A37F-4EB3-B2D7-91D4093E814A}"/>
                </a:ext>
              </a:extLst>
            </p:cNvPr>
            <p:cNvGrpSpPr/>
            <p:nvPr/>
          </p:nvGrpSpPr>
          <p:grpSpPr>
            <a:xfrm>
              <a:off x="3657600" y="1572192"/>
              <a:ext cx="787078" cy="4122552"/>
              <a:chOff x="3657600" y="1572192"/>
              <a:chExt cx="787078" cy="4122552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4AB3D323-B1CB-4327-AAA7-8B126749CD0F}"/>
                  </a:ext>
                </a:extLst>
              </p:cNvPr>
              <p:cNvSpPr/>
              <p:nvPr/>
            </p:nvSpPr>
            <p:spPr>
              <a:xfrm>
                <a:off x="3657600" y="1782501"/>
                <a:ext cx="787078" cy="391224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AA569279-38B6-4C94-86F7-6C76D5C652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34197" y="1572192"/>
                <a:ext cx="0" cy="21030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EE54142-6E36-4B3D-8776-21F2CCD36C97}"/>
              </a:ext>
            </a:extLst>
          </p:cNvPr>
          <p:cNvSpPr txBox="1"/>
          <p:nvPr/>
        </p:nvSpPr>
        <p:spPr>
          <a:xfrm>
            <a:off x="3321933" y="1652829"/>
            <a:ext cx="30209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Bi-LSTM </a:t>
            </a:r>
            <a:r>
              <a:rPr lang="ko-KR" altLang="en-US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으로 학습한 </a:t>
            </a:r>
            <a:r>
              <a: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label</a:t>
            </a:r>
            <a:endParaRPr lang="ko-KR" altLang="en-US" sz="13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E33315-7E3E-4D78-8602-F92604C3EF94}"/>
              </a:ext>
            </a:extLst>
          </p:cNvPr>
          <p:cNvSpPr/>
          <p:nvPr/>
        </p:nvSpPr>
        <p:spPr>
          <a:xfrm>
            <a:off x="3790847" y="2194560"/>
            <a:ext cx="716383" cy="207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6A710-D7CE-4225-92BD-54543BA09546}"/>
              </a:ext>
            </a:extLst>
          </p:cNvPr>
          <p:cNvSpPr txBox="1"/>
          <p:nvPr/>
        </p:nvSpPr>
        <p:spPr>
          <a:xfrm>
            <a:off x="3885497" y="2136914"/>
            <a:ext cx="6743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highlight>
                  <a:srgbClr val="FFFFFF"/>
                </a:highlight>
              </a:rPr>
              <a:t>pred</a:t>
            </a:r>
            <a:endParaRPr lang="ko-KR" altLang="en-US" sz="1500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95404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E3AE49-794C-4E7F-B3B2-3A8C0A673882}"/>
              </a:ext>
            </a:extLst>
          </p:cNvPr>
          <p:cNvSpPr/>
          <p:nvPr/>
        </p:nvSpPr>
        <p:spPr>
          <a:xfrm>
            <a:off x="358589" y="273379"/>
            <a:ext cx="11474822" cy="632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D5C673-7B65-4BBF-B05D-9BCF033D8150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개발 과정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337A57-F795-4A1F-BF88-963AF9A13AF8}"/>
              </a:ext>
            </a:extLst>
          </p:cNvPr>
          <p:cNvSpPr txBox="1"/>
          <p:nvPr/>
        </p:nvSpPr>
        <p:spPr>
          <a:xfrm>
            <a:off x="688815" y="629232"/>
            <a:ext cx="47772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00206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중복 제거 후 주가 상승 하락 예측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5CEC04-049E-4441-BDAD-6F226B3E9CAE}"/>
              </a:ext>
            </a:extLst>
          </p:cNvPr>
          <p:cNvGrpSpPr/>
          <p:nvPr/>
        </p:nvGrpSpPr>
        <p:grpSpPr>
          <a:xfrm>
            <a:off x="6175512" y="1289917"/>
            <a:ext cx="5616579" cy="5141487"/>
            <a:chOff x="5853178" y="1064659"/>
            <a:chExt cx="5871439" cy="542920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399F26C-136D-4F84-B0F5-42806C739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3178" y="1064659"/>
              <a:ext cx="4400550" cy="26955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C42BE48-FA6D-48C8-B72D-AB749F4CF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1664" y="3807811"/>
              <a:ext cx="3810000" cy="268605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EE40E59-9675-4AEA-B8BC-FCD94A773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95721" y="5150836"/>
              <a:ext cx="1228896" cy="89547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DACC1A9-BC2A-41A5-8BFB-7F243617D30F}"/>
              </a:ext>
            </a:extLst>
          </p:cNvPr>
          <p:cNvSpPr txBox="1"/>
          <p:nvPr/>
        </p:nvSpPr>
        <p:spPr>
          <a:xfrm>
            <a:off x="6261113" y="665211"/>
            <a:ext cx="47772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00206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자연어 제외 주가 상승 하락 예측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E0E590-1EF6-45D7-8C75-3569DB8793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234" y="4968141"/>
            <a:ext cx="1066949" cy="90500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6747D78-3AA5-4FA6-9AB3-69D7C801316A}"/>
              </a:ext>
            </a:extLst>
          </p:cNvPr>
          <p:cNvGrpSpPr/>
          <p:nvPr/>
        </p:nvGrpSpPr>
        <p:grpSpPr>
          <a:xfrm>
            <a:off x="570010" y="1331735"/>
            <a:ext cx="4320193" cy="5009365"/>
            <a:chOff x="688815" y="1247104"/>
            <a:chExt cx="4328208" cy="51213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C9CEA66-5A10-40B7-A793-DEB64173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8815" y="1247104"/>
              <a:ext cx="4209536" cy="256193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5DF86FF-667F-433B-A57B-05F6DD330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23300" y="3764372"/>
              <a:ext cx="3693723" cy="2604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9600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E3AE49-794C-4E7F-B3B2-3A8C0A673882}"/>
              </a:ext>
            </a:extLst>
          </p:cNvPr>
          <p:cNvSpPr/>
          <p:nvPr/>
        </p:nvSpPr>
        <p:spPr>
          <a:xfrm>
            <a:off x="358589" y="273379"/>
            <a:ext cx="11474822" cy="632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29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D5C673-7B65-4BBF-B05D-9BCF033D8150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개발 과정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337A57-F795-4A1F-BF88-963AF9A13AF8}"/>
              </a:ext>
            </a:extLst>
          </p:cNvPr>
          <p:cNvSpPr txBox="1"/>
          <p:nvPr/>
        </p:nvSpPr>
        <p:spPr>
          <a:xfrm>
            <a:off x="688815" y="629232"/>
            <a:ext cx="47772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00206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자연어 제외 주가 등락률 예측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071F91-05CA-400D-AAF4-E179231FF33D}"/>
              </a:ext>
            </a:extLst>
          </p:cNvPr>
          <p:cNvSpPr txBox="1"/>
          <p:nvPr/>
        </p:nvSpPr>
        <p:spPr>
          <a:xfrm>
            <a:off x="6577816" y="3934132"/>
            <a:ext cx="403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자연어 추가 전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loss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값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(</a:t>
            </a:r>
            <a:r>
              <a:rPr lang="en-US" altLang="ko-KR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mae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)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0.032396887020750206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2496B2-DE9B-4170-8D65-EB662AB79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93" y="3774725"/>
            <a:ext cx="4467225" cy="2695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EBA772-71DA-4AF3-83AD-C624BD922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104" y="1088675"/>
            <a:ext cx="3943350" cy="26860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8209EC-531F-4CFC-BA21-2C8FCD729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519" y="1083971"/>
            <a:ext cx="39624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73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E3AE49-794C-4E7F-B3B2-3A8C0A673882}"/>
              </a:ext>
            </a:extLst>
          </p:cNvPr>
          <p:cNvSpPr/>
          <p:nvPr/>
        </p:nvSpPr>
        <p:spPr>
          <a:xfrm>
            <a:off x="358589" y="273379"/>
            <a:ext cx="11474822" cy="632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30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D5C673-7B65-4BBF-B05D-9BCF033D8150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개발 과정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337A57-F795-4A1F-BF88-963AF9A13AF8}"/>
              </a:ext>
            </a:extLst>
          </p:cNvPr>
          <p:cNvSpPr txBox="1"/>
          <p:nvPr/>
        </p:nvSpPr>
        <p:spPr>
          <a:xfrm>
            <a:off x="688815" y="629232"/>
            <a:ext cx="47772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00206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중복 제거 후 주가 등락률 예측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88E86B-9B3A-4647-8EC7-25028B085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613" y="1091914"/>
            <a:ext cx="3962400" cy="2686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1478B8-029B-47F4-B331-0BCBB64DF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611" y="1106286"/>
            <a:ext cx="3886200" cy="2686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284902-C39E-4117-B6D4-0841C653C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463" y="3832885"/>
            <a:ext cx="4400550" cy="26955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6725FE8-E0F7-49EA-932B-C814E658EA09}"/>
              </a:ext>
            </a:extLst>
          </p:cNvPr>
          <p:cNvSpPr txBox="1"/>
          <p:nvPr/>
        </p:nvSpPr>
        <p:spPr>
          <a:xfrm>
            <a:off x="6577816" y="3934132"/>
            <a:ext cx="403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자연어 추가 후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loss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값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(</a:t>
            </a:r>
            <a:r>
              <a:rPr lang="en-US" altLang="ko-KR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mae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)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0.030472852705220845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66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03713" y="524717"/>
            <a:ext cx="420841" cy="122282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22D6577E-08CA-4EEB-83F5-F33AECB2C1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0547405"/>
              </p:ext>
            </p:extLst>
          </p:nvPr>
        </p:nvGraphicFramePr>
        <p:xfrm>
          <a:off x="493784" y="1293840"/>
          <a:ext cx="5798845" cy="4769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ABE948-326A-49E1-B0AD-B40886FE6C53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EBEA7-4F34-495F-9ADD-3CE4C4083018}"/>
              </a:ext>
            </a:extLst>
          </p:cNvPr>
          <p:cNvSpPr txBox="1"/>
          <p:nvPr/>
        </p:nvSpPr>
        <p:spPr>
          <a:xfrm>
            <a:off x="947991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01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596FD-98E9-4596-B7B8-9CD2C8E7D14F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프로젝트 개요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C7407F-F896-42B5-B15A-6AE2B9ABE39F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- </a:t>
            </a:r>
            <a:r>
              <a:rPr lang="ko-KR" altLang="en-US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프로젝트 배경</a:t>
            </a:r>
            <a:endParaRPr lang="ko-KR" altLang="en-US" sz="1300" dirty="0">
              <a:solidFill>
                <a:srgbClr val="333F5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7BAB60-0EB2-4E6F-9119-F2306FF36E75}"/>
              </a:ext>
            </a:extLst>
          </p:cNvPr>
          <p:cNvSpPr txBox="1"/>
          <p:nvPr/>
        </p:nvSpPr>
        <p:spPr>
          <a:xfrm>
            <a:off x="7232858" y="6484553"/>
            <a:ext cx="2267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출처</a:t>
            </a:r>
            <a:r>
              <a:rPr lang="en-US" altLang="ko-KR" sz="15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: </a:t>
            </a:r>
            <a:r>
              <a:rPr lang="ko-KR" altLang="en-US" sz="15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금융투자협회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0C5F3BF-1772-4222-9345-217D9EECED6B}"/>
              </a:ext>
            </a:extLst>
          </p:cNvPr>
          <p:cNvGrpSpPr/>
          <p:nvPr/>
        </p:nvGrpSpPr>
        <p:grpSpPr>
          <a:xfrm>
            <a:off x="7295983" y="1293840"/>
            <a:ext cx="5735147" cy="4775062"/>
            <a:chOff x="7295983" y="1293840"/>
            <a:chExt cx="5735147" cy="477506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86A487-659F-4EC9-9404-B1DF43BD26D3}"/>
                </a:ext>
              </a:extLst>
            </p:cNvPr>
            <p:cNvSpPr txBox="1"/>
            <p:nvPr/>
          </p:nvSpPr>
          <p:spPr>
            <a:xfrm>
              <a:off x="7316303" y="1293840"/>
              <a:ext cx="39014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주식거래 활동 계좌 수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F14599-BE28-4B02-AC19-0252CC44218C}"/>
                </a:ext>
              </a:extLst>
            </p:cNvPr>
            <p:cNvSpPr txBox="1"/>
            <p:nvPr/>
          </p:nvSpPr>
          <p:spPr>
            <a:xfrm>
              <a:off x="7295983" y="5739754"/>
              <a:ext cx="19710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2007</a:t>
              </a:r>
              <a:r>
                <a:rPr lang="ko-KR" altLang="en-US" sz="15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1A09F1-EF1A-4D08-BC4F-A248A855B2CF}"/>
                </a:ext>
              </a:extLst>
            </p:cNvPr>
            <p:cNvSpPr txBox="1"/>
            <p:nvPr/>
          </p:nvSpPr>
          <p:spPr>
            <a:xfrm>
              <a:off x="8517556" y="5741582"/>
              <a:ext cx="19710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2012</a:t>
              </a:r>
              <a:r>
                <a:rPr lang="ko-KR" altLang="en-US" sz="15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1A91E5-6BF7-4E9B-A078-4FA6784F6FBF}"/>
                </a:ext>
              </a:extLst>
            </p:cNvPr>
            <p:cNvSpPr txBox="1"/>
            <p:nvPr/>
          </p:nvSpPr>
          <p:spPr>
            <a:xfrm>
              <a:off x="9739128" y="5741582"/>
              <a:ext cx="19710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2020</a:t>
              </a:r>
              <a:r>
                <a:rPr lang="ko-KR" altLang="en-US" sz="15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년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ACE3377-1188-4E02-A432-67C9C45881DC}"/>
                </a:ext>
              </a:extLst>
            </p:cNvPr>
            <p:cNvSpPr/>
            <p:nvPr/>
          </p:nvSpPr>
          <p:spPr>
            <a:xfrm>
              <a:off x="7437262" y="4710900"/>
              <a:ext cx="575518" cy="102702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BBB2C66-DEA1-4ED9-A84B-9626D6046BD0}"/>
                </a:ext>
              </a:extLst>
            </p:cNvPr>
            <p:cNvSpPr/>
            <p:nvPr/>
          </p:nvSpPr>
          <p:spPr>
            <a:xfrm>
              <a:off x="8637285" y="3989540"/>
              <a:ext cx="575518" cy="174838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FF9358A-5446-401D-ADBC-C4EB3CAE2B58}"/>
                </a:ext>
              </a:extLst>
            </p:cNvPr>
            <p:cNvSpPr/>
            <p:nvPr/>
          </p:nvSpPr>
          <p:spPr>
            <a:xfrm>
              <a:off x="9888482" y="3268180"/>
              <a:ext cx="575518" cy="246974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ECE6474-E0F5-4BA9-B752-155A33B8ADA6}"/>
                </a:ext>
              </a:extLst>
            </p:cNvPr>
            <p:cNvSpPr/>
            <p:nvPr/>
          </p:nvSpPr>
          <p:spPr>
            <a:xfrm>
              <a:off x="11111577" y="2546820"/>
              <a:ext cx="575518" cy="3191106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0FF9FA-5976-4EBA-952A-B712C9FC81E6}"/>
                </a:ext>
              </a:extLst>
            </p:cNvPr>
            <p:cNvSpPr txBox="1"/>
            <p:nvPr/>
          </p:nvSpPr>
          <p:spPr>
            <a:xfrm>
              <a:off x="7412231" y="4283213"/>
              <a:ext cx="197104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bg2">
                      <a:lumMod val="50000"/>
                    </a:schemeClr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1000</a:t>
              </a:r>
              <a:r>
                <a:rPr lang="ko-KR" altLang="en-US" sz="1300" dirty="0">
                  <a:solidFill>
                    <a:schemeClr val="bg2">
                      <a:lumMod val="50000"/>
                    </a:schemeClr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만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BE1F94-A8F7-4982-93E4-28FC768D3109}"/>
                </a:ext>
              </a:extLst>
            </p:cNvPr>
            <p:cNvSpPr txBox="1"/>
            <p:nvPr/>
          </p:nvSpPr>
          <p:spPr>
            <a:xfrm>
              <a:off x="8603872" y="3561853"/>
              <a:ext cx="197104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bg2">
                      <a:lumMod val="50000"/>
                    </a:schemeClr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2000</a:t>
              </a:r>
              <a:r>
                <a:rPr lang="ko-KR" altLang="en-US" sz="1300" dirty="0">
                  <a:solidFill>
                    <a:schemeClr val="bg2">
                      <a:lumMod val="50000"/>
                    </a:schemeClr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만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92657F-C435-4327-B5AC-BD2B046BE0D5}"/>
                </a:ext>
              </a:extLst>
            </p:cNvPr>
            <p:cNvSpPr txBox="1"/>
            <p:nvPr/>
          </p:nvSpPr>
          <p:spPr>
            <a:xfrm>
              <a:off x="9832042" y="2840493"/>
              <a:ext cx="197104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solidFill>
                    <a:schemeClr val="bg2">
                      <a:lumMod val="50000"/>
                    </a:schemeClr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3000</a:t>
              </a:r>
              <a:r>
                <a:rPr lang="ko-KR" altLang="en-US" sz="1300" dirty="0">
                  <a:solidFill>
                    <a:schemeClr val="bg2">
                      <a:lumMod val="50000"/>
                    </a:schemeClr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만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3AEF52-E925-43B3-BAFE-056C390B589A}"/>
                </a:ext>
              </a:extLst>
            </p:cNvPr>
            <p:cNvSpPr txBox="1"/>
            <p:nvPr/>
          </p:nvSpPr>
          <p:spPr>
            <a:xfrm>
              <a:off x="11060090" y="2108959"/>
              <a:ext cx="197104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4000</a:t>
              </a:r>
              <a:r>
                <a:rPr lang="ko-KR" altLang="en-US" sz="13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만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4AF2FD-2DAA-4ABA-9CEE-402FAE1B0452}"/>
                </a:ext>
              </a:extLst>
            </p:cNvPr>
            <p:cNvSpPr txBox="1"/>
            <p:nvPr/>
          </p:nvSpPr>
          <p:spPr>
            <a:xfrm>
              <a:off x="11011772" y="5745737"/>
              <a:ext cx="197104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2021</a:t>
              </a:r>
              <a:r>
                <a:rPr lang="ko-KR" altLang="en-US" sz="15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975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E3AE49-794C-4E7F-B3B2-3A8C0A673882}"/>
              </a:ext>
            </a:extLst>
          </p:cNvPr>
          <p:cNvSpPr/>
          <p:nvPr/>
        </p:nvSpPr>
        <p:spPr>
          <a:xfrm>
            <a:off x="358589" y="273379"/>
            <a:ext cx="11474822" cy="632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30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D5C673-7B65-4BBF-B05D-9BCF033D8150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개발 과정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38C4B5C-C7BC-4053-AD55-FEBB6B26129A}"/>
              </a:ext>
            </a:extLst>
          </p:cNvPr>
          <p:cNvGrpSpPr/>
          <p:nvPr/>
        </p:nvGrpSpPr>
        <p:grpSpPr>
          <a:xfrm>
            <a:off x="556305" y="1845421"/>
            <a:ext cx="10689706" cy="3559451"/>
            <a:chOff x="1095199" y="2085975"/>
            <a:chExt cx="9634895" cy="268605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41478B8-029B-47F4-B331-0BCBB64DF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3894" y="2085975"/>
              <a:ext cx="3886200" cy="268605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E25AA4B-39BC-4A42-8899-B8C2D4BF5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5199" y="2085975"/>
              <a:ext cx="3943350" cy="268605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1C3CE1-AF05-4976-BC30-22DDBB4B7703}"/>
              </a:ext>
            </a:extLst>
          </p:cNvPr>
          <p:cNvGrpSpPr/>
          <p:nvPr/>
        </p:nvGrpSpPr>
        <p:grpSpPr>
          <a:xfrm>
            <a:off x="1106257" y="1345657"/>
            <a:ext cx="10683305" cy="529983"/>
            <a:chOff x="1106257" y="1345657"/>
            <a:chExt cx="10683305" cy="5299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337A57-F795-4A1F-BF88-963AF9A13AF8}"/>
                </a:ext>
              </a:extLst>
            </p:cNvPr>
            <p:cNvSpPr txBox="1"/>
            <p:nvPr/>
          </p:nvSpPr>
          <p:spPr>
            <a:xfrm>
              <a:off x="1106257" y="1345657"/>
              <a:ext cx="477726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002060"/>
                  </a:solidFill>
                  <a:latin typeface="ELAND 초이스OTF Bold" panose="02020503020101020101" pitchFamily="18" charset="-127"/>
                  <a:ea typeface="ELAND 초이스OTF Bold" panose="02020503020101020101" pitchFamily="18" charset="-127"/>
                </a:rPr>
                <a:t>자연어 제외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3CC0B3-0812-43CA-B965-B49E2994DCF8}"/>
                </a:ext>
              </a:extLst>
            </p:cNvPr>
            <p:cNvSpPr txBox="1"/>
            <p:nvPr/>
          </p:nvSpPr>
          <p:spPr>
            <a:xfrm>
              <a:off x="7012297" y="1398586"/>
              <a:ext cx="477726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rgbClr val="002060"/>
                  </a:solidFill>
                  <a:latin typeface="ELAND 초이스OTF Bold" panose="02020503020101020101" pitchFamily="18" charset="-127"/>
                  <a:ea typeface="ELAND 초이스OTF Bold" panose="02020503020101020101" pitchFamily="18" charset="-127"/>
                </a:rPr>
                <a:t>자연어 포함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C3BE8A3-BE1B-46CB-850A-B1E4403A9A8E}"/>
              </a:ext>
            </a:extLst>
          </p:cNvPr>
          <p:cNvGrpSpPr/>
          <p:nvPr/>
        </p:nvGrpSpPr>
        <p:grpSpPr>
          <a:xfrm>
            <a:off x="5753678" y="497076"/>
            <a:ext cx="3707384" cy="5842296"/>
            <a:chOff x="5753678" y="497076"/>
            <a:chExt cx="3707384" cy="584229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0DC0813-2103-4142-8E27-707757CE3CFA}"/>
                </a:ext>
              </a:extLst>
            </p:cNvPr>
            <p:cNvSpPr/>
            <p:nvPr/>
          </p:nvSpPr>
          <p:spPr>
            <a:xfrm>
              <a:off x="8942902" y="2143760"/>
              <a:ext cx="518160" cy="2722880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2B1383E-8B8F-4CC0-852F-5BF2F036BD4D}"/>
                </a:ext>
              </a:extLst>
            </p:cNvPr>
            <p:cNvGrpSpPr/>
            <p:nvPr/>
          </p:nvGrpSpPr>
          <p:grpSpPr>
            <a:xfrm>
              <a:off x="5753678" y="497076"/>
              <a:ext cx="1219649" cy="5842296"/>
              <a:chOff x="5753678" y="497076"/>
              <a:chExt cx="1219649" cy="5842296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FE87D44-35EE-4009-9B10-B93EB5196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65334" y="497076"/>
                <a:ext cx="1207993" cy="5842296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9C8E5DF-4B0A-4854-AF86-281ACE97691B}"/>
                  </a:ext>
                </a:extLst>
              </p:cNvPr>
              <p:cNvSpPr/>
              <p:nvPr/>
            </p:nvSpPr>
            <p:spPr>
              <a:xfrm>
                <a:off x="5753678" y="514200"/>
                <a:ext cx="1214770" cy="5825172"/>
              </a:xfrm>
              <a:prstGeom prst="rect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82D35C5-6FAD-4051-86D4-C5DEB81655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68448" y="542960"/>
              <a:ext cx="1969575" cy="1600800"/>
            </a:xfrm>
            <a:prstGeom prst="line">
              <a:avLst/>
            </a:prstGeom>
            <a:ln w="57150" cap="flat" cmpd="sng" algn="ctr">
              <a:solidFill>
                <a:schemeClr val="accent6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916DA64-C139-475E-A3A0-E05629DD0D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2297" y="4900627"/>
              <a:ext cx="1925726" cy="1374251"/>
            </a:xfrm>
            <a:prstGeom prst="line">
              <a:avLst/>
            </a:prstGeom>
            <a:ln w="57150" cap="flat" cmpd="sng" algn="ctr">
              <a:solidFill>
                <a:schemeClr val="accent6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432999C-32E0-412D-AB44-8B2B6FD22B34}"/>
              </a:ext>
            </a:extLst>
          </p:cNvPr>
          <p:cNvGrpSpPr/>
          <p:nvPr/>
        </p:nvGrpSpPr>
        <p:grpSpPr>
          <a:xfrm>
            <a:off x="2540443" y="497076"/>
            <a:ext cx="2567634" cy="5851705"/>
            <a:chOff x="583218" y="608126"/>
            <a:chExt cx="2567634" cy="5851705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B5187E1-C1C9-4A94-83C6-7E128488376A}"/>
                </a:ext>
              </a:extLst>
            </p:cNvPr>
            <p:cNvGrpSpPr/>
            <p:nvPr/>
          </p:nvGrpSpPr>
          <p:grpSpPr>
            <a:xfrm>
              <a:off x="583218" y="608126"/>
              <a:ext cx="2567634" cy="5842296"/>
              <a:chOff x="2570480" y="497076"/>
              <a:chExt cx="2567634" cy="584229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EAC17C4-DCCE-432E-AD8D-AE2E4440D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74132" y="497076"/>
                <a:ext cx="1163982" cy="5842296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8C4C860-A147-4B64-918E-32BBF27F242F}"/>
                  </a:ext>
                </a:extLst>
              </p:cNvPr>
              <p:cNvSpPr/>
              <p:nvPr/>
            </p:nvSpPr>
            <p:spPr>
              <a:xfrm>
                <a:off x="2570480" y="2143760"/>
                <a:ext cx="518160" cy="2722880"/>
              </a:xfrm>
              <a:prstGeom prst="rect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12702E2-959C-4950-BB38-BF97B8C69F2D}"/>
                  </a:ext>
                </a:extLst>
              </p:cNvPr>
              <p:cNvCxnSpPr/>
              <p:nvPr/>
            </p:nvCxnSpPr>
            <p:spPr>
              <a:xfrm flipV="1">
                <a:off x="2570480" y="514200"/>
                <a:ext cx="1411389" cy="1629560"/>
              </a:xfrm>
              <a:prstGeom prst="line">
                <a:avLst/>
              </a:prstGeom>
              <a:ln w="57150" cap="flat" cmpd="sng" algn="ctr">
                <a:solidFill>
                  <a:srgbClr val="FFFF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A5A9B96D-06D0-48DF-BE5E-6FEB28AC9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8120" y="4880327"/>
                <a:ext cx="1378870" cy="1459045"/>
              </a:xfrm>
              <a:prstGeom prst="line">
                <a:avLst/>
              </a:prstGeom>
              <a:ln w="38100" cap="flat" cmpd="sng" algn="ctr">
                <a:solidFill>
                  <a:srgbClr val="FFFF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4DF6F16-0D62-44C4-BDC0-4FBB909A34E6}"/>
                </a:ext>
              </a:extLst>
            </p:cNvPr>
            <p:cNvSpPr/>
            <p:nvPr/>
          </p:nvSpPr>
          <p:spPr>
            <a:xfrm>
              <a:off x="2001384" y="634659"/>
              <a:ext cx="1120946" cy="5825172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837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AE202A1-173B-4E4A-8CF3-6419A636C765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1A4CFAD3-1366-4885-961D-F4E832B5D0C0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31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2DC167-7BCA-42E3-8B9E-0835AFE6E2E7}"/>
              </a:ext>
            </a:extLst>
          </p:cNvPr>
          <p:cNvSpPr/>
          <p:nvPr/>
        </p:nvSpPr>
        <p:spPr>
          <a:xfrm rot="5400000">
            <a:off x="5773711" y="569878"/>
            <a:ext cx="596004" cy="123131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3226C3-5661-4235-877A-FCED14234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58EB3EC5-0361-4AD0-A077-D544CFF3E33E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4CA55E-70C4-4E06-8F25-2E72DAD4ABD4}"/>
              </a:ext>
            </a:extLst>
          </p:cNvPr>
          <p:cNvSpPr txBox="1"/>
          <p:nvPr/>
        </p:nvSpPr>
        <p:spPr>
          <a:xfrm>
            <a:off x="9461062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04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415273-8DD1-4D8B-9180-159626DD93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0" y="1321159"/>
            <a:ext cx="3172530" cy="114583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79F9635-453E-4C29-A0F8-32BB5289E05A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기대 효과 </a:t>
            </a:r>
            <a:r>
              <a:rPr lang="en-US" altLang="ko-KR" sz="1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&amp; </a:t>
            </a:r>
            <a:r>
              <a:rPr lang="ko-KR" altLang="en-US" sz="1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개선 방안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0828F3-0862-4631-AB6F-EC397898AE62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- </a:t>
            </a:r>
            <a:r>
              <a:rPr lang="ko-KR" altLang="en-US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기대 효과</a:t>
            </a:r>
            <a:endParaRPr lang="ko-KR" altLang="en-US" sz="1300" dirty="0">
              <a:solidFill>
                <a:srgbClr val="333F5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48BC9B-2773-4CBB-B5C9-A9AAC860D51B}"/>
              </a:ext>
            </a:extLst>
          </p:cNvPr>
          <p:cNvSpPr txBox="1"/>
          <p:nvPr/>
        </p:nvSpPr>
        <p:spPr>
          <a:xfrm>
            <a:off x="192912" y="3243682"/>
            <a:ext cx="4452172" cy="2021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7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전기차 분야 솔루션 제공</a:t>
            </a:r>
            <a:endParaRPr lang="en-US" altLang="ko-KR" sz="1700" b="1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7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뉴스 본문을 넣으면 </a:t>
            </a:r>
            <a:r>
              <a:rPr lang="en-US" altLang="ko-KR" sz="17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bi-</a:t>
            </a:r>
            <a:r>
              <a:rPr lang="en-US" altLang="ko-KR" sz="1700" b="1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lstm</a:t>
            </a:r>
            <a:r>
              <a:rPr lang="en-US" altLang="ko-KR" sz="17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</a:t>
            </a:r>
            <a:r>
              <a:rPr lang="ko-KR" altLang="en-US" sz="17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을 이용하여 학습하지 않은 기사를 넣어도 </a:t>
            </a:r>
            <a:r>
              <a:rPr lang="ko-KR" altLang="en-US" sz="1700" b="1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긍ㆍ부정</a:t>
            </a:r>
            <a:r>
              <a:rPr lang="ko-KR" altLang="en-US" sz="17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판단 가능 </a:t>
            </a:r>
            <a:endParaRPr lang="en-US" altLang="ko-KR" sz="1700" b="1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700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주가 변동성 예측으로 보다 쉬운 투자</a:t>
            </a:r>
          </a:p>
        </p:txBody>
      </p:sp>
      <p:pic>
        <p:nvPicPr>
          <p:cNvPr id="8" name="load.html - Chrome 2021-10-08 10-25-23">
            <a:hlinkClick r:id="" action="ppaction://media"/>
            <a:extLst>
              <a:ext uri="{FF2B5EF4-FFF2-40B4-BE49-F238E27FC236}">
                <a16:creationId xmlns:a16="http://schemas.microsoft.com/office/drawing/2014/main" id="{781F470B-1991-4A51-948C-E566DC19BC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23986" y="1613519"/>
            <a:ext cx="7006052" cy="37657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762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94EC3E1-B9E9-4A1A-8EA7-EA9CFB7B1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87" y="1734497"/>
            <a:ext cx="3410849" cy="341084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AE202A1-173B-4E4A-8CF3-6419A636C765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1A4CFAD3-1366-4885-961D-F4E832B5D0C0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32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2DC167-7BCA-42E3-8B9E-0835AFE6E2E7}"/>
              </a:ext>
            </a:extLst>
          </p:cNvPr>
          <p:cNvSpPr/>
          <p:nvPr/>
        </p:nvSpPr>
        <p:spPr>
          <a:xfrm rot="5400000">
            <a:off x="5773711" y="569878"/>
            <a:ext cx="596004" cy="123131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3226C3-5661-4235-877A-FCED1423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E52D38-C571-4373-B9AC-90B064696BD1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926026-535B-4341-98D6-9F59EA412F6B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04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E1779B-86BC-407E-8536-16A00EF772DB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기대 효과 </a:t>
            </a:r>
            <a:r>
              <a:rPr lang="en-US" altLang="ko-KR" sz="1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&amp; </a:t>
            </a:r>
            <a:r>
              <a:rPr lang="ko-KR" altLang="en-US" sz="1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개선 방안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64E3CF-2C11-479E-8E82-D2EA739BA880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- </a:t>
            </a:r>
            <a:r>
              <a:rPr lang="ko-KR" altLang="en-US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개선 방안</a:t>
            </a:r>
            <a:endParaRPr lang="ko-KR" altLang="en-US" sz="1300" dirty="0">
              <a:solidFill>
                <a:srgbClr val="333F5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33E5FC-CB07-4C44-9FB8-4CF699582C8E}"/>
              </a:ext>
            </a:extLst>
          </p:cNvPr>
          <p:cNvSpPr txBox="1"/>
          <p:nvPr/>
        </p:nvSpPr>
        <p:spPr>
          <a:xfrm>
            <a:off x="5225361" y="1975097"/>
            <a:ext cx="6698753" cy="2929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solidFill>
                  <a:srgbClr val="20212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개선 방안</a:t>
            </a:r>
            <a:endParaRPr lang="en-US" altLang="ko-KR" sz="2500" dirty="0">
              <a:solidFill>
                <a:srgbClr val="202124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dirty="0">
                <a:solidFill>
                  <a:srgbClr val="20212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서비스 </a:t>
            </a:r>
            <a:r>
              <a:rPr lang="en-US" altLang="ko-KR" sz="2500" dirty="0" err="1">
                <a:solidFill>
                  <a:srgbClr val="20212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url</a:t>
            </a:r>
            <a:r>
              <a:rPr lang="ko-KR" altLang="en-US" sz="2500" dirty="0">
                <a:solidFill>
                  <a:srgbClr val="20212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 등록</a:t>
            </a:r>
            <a:endParaRPr lang="en-US" altLang="ko-KR" sz="2500" dirty="0">
              <a:solidFill>
                <a:srgbClr val="202124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dirty="0">
                <a:solidFill>
                  <a:srgbClr val="20212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실시간 데이터 수집 및 제공</a:t>
            </a:r>
            <a:endParaRPr lang="en-US" altLang="ko-KR" sz="2500" dirty="0">
              <a:solidFill>
                <a:srgbClr val="202124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dirty="0">
                <a:solidFill>
                  <a:srgbClr val="20212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학습 데이터 양 추가 하기 </a:t>
            </a:r>
            <a:endParaRPr lang="en-US" altLang="ko-KR" sz="2500" dirty="0">
              <a:solidFill>
                <a:srgbClr val="202124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rgbClr val="20212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	-&gt; </a:t>
            </a:r>
            <a:r>
              <a:rPr lang="ko-KR" altLang="en-US" sz="2500" dirty="0">
                <a:solidFill>
                  <a:srgbClr val="20212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주가 예측 모델 성능이 높아질 것으로 기대</a:t>
            </a:r>
            <a:endParaRPr lang="en-US" altLang="ko-KR" sz="2500" dirty="0">
              <a:solidFill>
                <a:srgbClr val="202124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056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C3F8E3-1BE2-4AB9-9BA2-3A3C2CED5595}"/>
              </a:ext>
            </a:extLst>
          </p:cNvPr>
          <p:cNvSpPr txBox="1"/>
          <p:nvPr/>
        </p:nvSpPr>
        <p:spPr>
          <a:xfrm>
            <a:off x="4425015" y="2678383"/>
            <a:ext cx="3341970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질의 응답</a:t>
            </a:r>
          </a:p>
        </p:txBody>
      </p:sp>
    </p:spTree>
    <p:extLst>
      <p:ext uri="{BB962C8B-B14F-4D97-AF65-F5344CB8AC3E}">
        <p14:creationId xmlns:p14="http://schemas.microsoft.com/office/powerpoint/2010/main" val="3718234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F3A347-1A53-418E-ACE1-E65D647853EB}"/>
              </a:ext>
            </a:extLst>
          </p:cNvPr>
          <p:cNvSpPr txBox="1"/>
          <p:nvPr/>
        </p:nvSpPr>
        <p:spPr>
          <a:xfrm>
            <a:off x="3769360" y="2733040"/>
            <a:ext cx="84226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503684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5C295-B639-4D71-B13F-61F0409FC5AE}"/>
              </a:ext>
            </a:extLst>
          </p:cNvPr>
          <p:cNvSpPr txBox="1"/>
          <p:nvPr/>
        </p:nvSpPr>
        <p:spPr>
          <a:xfrm>
            <a:off x="5135880" y="2844224"/>
            <a:ext cx="75133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1851611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903C97B-C76C-4361-B1AF-0A27A21D4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284" y="4469354"/>
            <a:ext cx="4610792" cy="2388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305AE-9C4C-4846-95B4-DDCD4DB3E844}"/>
              </a:ext>
            </a:extLst>
          </p:cNvPr>
          <p:cNvSpPr txBox="1"/>
          <p:nvPr/>
        </p:nvSpPr>
        <p:spPr>
          <a:xfrm>
            <a:off x="216131" y="133004"/>
            <a:ext cx="3498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LightGBM</a:t>
            </a:r>
            <a:r>
              <a:rPr lang="ko-KR" altLang="en-US" sz="3200" b="1" dirty="0"/>
              <a:t>의 특징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B8CBF-4EC2-43C9-B7D2-FC4153F4504B}"/>
              </a:ext>
            </a:extLst>
          </p:cNvPr>
          <p:cNvSpPr txBox="1"/>
          <p:nvPr/>
        </p:nvSpPr>
        <p:spPr>
          <a:xfrm>
            <a:off x="465512" y="914400"/>
            <a:ext cx="959435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lightgbm</a:t>
            </a:r>
            <a:r>
              <a:rPr lang="ko-KR" altLang="en-US" dirty="0"/>
              <a:t>은 기존의 </a:t>
            </a:r>
            <a:r>
              <a:rPr lang="en-US" altLang="ko-KR" dirty="0"/>
              <a:t>gradient boosting </a:t>
            </a:r>
            <a:r>
              <a:rPr lang="ko-KR" altLang="en-US" dirty="0"/>
              <a:t>알고리즘과 다르게 동작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en-US" altLang="ko-KR" dirty="0"/>
              <a:t>boosting </a:t>
            </a:r>
            <a:r>
              <a:rPr lang="ko-KR" altLang="en-US" dirty="0"/>
              <a:t>모델들은 트리를 </a:t>
            </a:r>
            <a:r>
              <a:rPr lang="en-US" altLang="ko-KR" dirty="0"/>
              <a:t>level-wise</a:t>
            </a:r>
            <a:r>
              <a:rPr lang="ko-KR" altLang="en-US" dirty="0"/>
              <a:t>하게 늘어나는 방법을 사용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lightgbm</a:t>
            </a:r>
            <a:r>
              <a:rPr lang="ko-KR" altLang="en-US" dirty="0"/>
              <a:t>은 </a:t>
            </a:r>
            <a:r>
              <a:rPr lang="en-US" altLang="ko-KR" dirty="0"/>
              <a:t>leafwise(</a:t>
            </a:r>
            <a:r>
              <a:rPr lang="ko-KR" altLang="en-US" dirty="0"/>
              <a:t>리프 중심</a:t>
            </a:r>
            <a:r>
              <a:rPr lang="en-US" altLang="ko-KR" dirty="0"/>
              <a:t>) </a:t>
            </a:r>
            <a:r>
              <a:rPr lang="ko-KR" altLang="en-US" dirty="0"/>
              <a:t>트리</a:t>
            </a:r>
            <a:r>
              <a:rPr lang="en-US" altLang="ko-KR" dirty="0"/>
              <a:t> </a:t>
            </a:r>
            <a:r>
              <a:rPr lang="ko-KR" altLang="en-US" dirty="0"/>
              <a:t>분할을 사용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 트리들은 트리의 깊이</a:t>
            </a:r>
            <a:r>
              <a:rPr lang="en-US" altLang="ko-KR" dirty="0"/>
              <a:t>(tree depth)</a:t>
            </a:r>
            <a:r>
              <a:rPr lang="ko-KR" altLang="en-US" dirty="0"/>
              <a:t>를 줄이기 위해 </a:t>
            </a:r>
            <a:r>
              <a:rPr lang="en-US" altLang="ko-KR" dirty="0"/>
              <a:t>level wise(</a:t>
            </a:r>
            <a:r>
              <a:rPr lang="ko-KR" altLang="en-US" dirty="0"/>
              <a:t>균형 트리</a:t>
            </a:r>
            <a:r>
              <a:rPr lang="en-US" altLang="ko-KR" dirty="0"/>
              <a:t>) </a:t>
            </a:r>
            <a:r>
              <a:rPr lang="ko-KR" altLang="en-US" dirty="0"/>
              <a:t>분할을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level-wise </a:t>
            </a:r>
            <a:r>
              <a:rPr lang="ko-KR" altLang="en-US" dirty="0"/>
              <a:t>트리 분석은 균형을 잡아주어야 하기 때문에 </a:t>
            </a:r>
            <a:r>
              <a:rPr lang="en-US" altLang="ko-KR" dirty="0"/>
              <a:t>tree depth</a:t>
            </a:r>
            <a:r>
              <a:rPr lang="ko-KR" altLang="en-US" dirty="0"/>
              <a:t>가 줄어듦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그 대신 그 균형을 </a:t>
            </a:r>
            <a:r>
              <a:rPr lang="ko-KR" altLang="en-US" dirty="0" err="1"/>
              <a:t>잡아주기</a:t>
            </a:r>
            <a:r>
              <a:rPr lang="ko-KR" altLang="en-US" dirty="0"/>
              <a:t> 위한 연산이 추가되는 것이 단점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lightgbm</a:t>
            </a:r>
            <a:r>
              <a:rPr lang="ko-KR" altLang="en-US" dirty="0"/>
              <a:t>은 트리의 균형을 맞추지 않고 리프 노드를 지속적으로 분할하면서 진행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그렇기 때문에 </a:t>
            </a:r>
            <a:r>
              <a:rPr lang="ko-KR" altLang="en-US" dirty="0" err="1"/>
              <a:t>비대칭적이고</a:t>
            </a:r>
            <a:r>
              <a:rPr lang="ko-KR" altLang="en-US" dirty="0"/>
              <a:t> 깊은 트리가 생성되지만 동일한 </a:t>
            </a:r>
            <a:r>
              <a:rPr lang="en-US" altLang="ko-KR" dirty="0"/>
              <a:t>leaf</a:t>
            </a:r>
            <a:r>
              <a:rPr lang="ko-KR" altLang="en-US" dirty="0"/>
              <a:t>를 생성할 때</a:t>
            </a:r>
            <a:endParaRPr lang="en-US" altLang="ko-KR" dirty="0"/>
          </a:p>
          <a:p>
            <a:r>
              <a:rPr lang="en-US" altLang="ko-KR" dirty="0"/>
              <a:t>    leaf-wise</a:t>
            </a:r>
            <a:r>
              <a:rPr lang="ko-KR" altLang="en-US" dirty="0"/>
              <a:t>는 </a:t>
            </a:r>
            <a:r>
              <a:rPr lang="en-US" altLang="ko-KR" dirty="0"/>
              <a:t>level-wise</a:t>
            </a:r>
            <a:r>
              <a:rPr lang="ko-KR" altLang="en-US" dirty="0"/>
              <a:t>보다 손실을 줄일 수 있는 것이 장점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231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420E0E03-1F7A-4E6D-92D1-DF198EA20A5F}"/>
              </a:ext>
            </a:extLst>
          </p:cNvPr>
          <p:cNvSpPr/>
          <p:nvPr/>
        </p:nvSpPr>
        <p:spPr>
          <a:xfrm>
            <a:off x="358589" y="273379"/>
            <a:ext cx="11474822" cy="632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20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C06D490-850F-41DC-B703-B2689BBCD5C3}"/>
              </a:ext>
            </a:extLst>
          </p:cNvPr>
          <p:cNvCxnSpPr>
            <a:cxnSpLocks/>
          </p:cNvCxnSpPr>
          <p:nvPr/>
        </p:nvCxnSpPr>
        <p:spPr>
          <a:xfrm>
            <a:off x="6046929" y="1564941"/>
            <a:ext cx="0" cy="4430598"/>
          </a:xfrm>
          <a:prstGeom prst="line">
            <a:avLst/>
          </a:prstGeom>
          <a:ln w="28575">
            <a:solidFill>
              <a:srgbClr val="ADB9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738FDD2-C15C-41AF-A3AA-856AB9883879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개발 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973BA4-3699-41BE-A0A0-4C92677CDA05}"/>
              </a:ext>
            </a:extLst>
          </p:cNvPr>
          <p:cNvSpPr txBox="1"/>
          <p:nvPr/>
        </p:nvSpPr>
        <p:spPr>
          <a:xfrm>
            <a:off x="555519" y="649981"/>
            <a:ext cx="26722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203864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데이터 성능 비교</a:t>
            </a:r>
            <a:endParaRPr lang="en-US" altLang="ko-KR" sz="2500" b="1" dirty="0">
              <a:solidFill>
                <a:srgbClr val="203864"/>
              </a:solidFill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94A96FF-C900-4052-977B-A60FF7E83BE3}"/>
              </a:ext>
            </a:extLst>
          </p:cNvPr>
          <p:cNvGrpSpPr/>
          <p:nvPr/>
        </p:nvGrpSpPr>
        <p:grpSpPr>
          <a:xfrm>
            <a:off x="517812" y="1229497"/>
            <a:ext cx="5590778" cy="2089787"/>
            <a:chOff x="517812" y="1229497"/>
            <a:chExt cx="5590778" cy="208978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1F0DBE-F1DF-44A3-987E-CE8806FF6A54}"/>
                </a:ext>
              </a:extLst>
            </p:cNvPr>
            <p:cNvSpPr txBox="1"/>
            <p:nvPr/>
          </p:nvSpPr>
          <p:spPr>
            <a:xfrm>
              <a:off x="548746" y="3042285"/>
              <a:ext cx="55598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loss: 0.2049 - accuracy: 0.9393 - </a:t>
              </a:r>
              <a:r>
                <a:rPr lang="en-US" altLang="ko-KR" sz="1200" dirty="0" err="1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val_loss</a:t>
              </a:r>
              <a:r>
                <a:rPr lang="en-US" altLang="ko-KR" sz="12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: 0.4429 - </a:t>
              </a:r>
              <a:r>
                <a:rPr lang="en-US" altLang="ko-KR" sz="1200" dirty="0" err="1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val_accuracy</a:t>
              </a:r>
              <a:r>
                <a:rPr lang="en-US" altLang="ko-KR" sz="12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: 0.8085</a:t>
              </a:r>
              <a:endParaRPr lang="ko-KR" altLang="en-US" sz="12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C474D19-6A4F-4940-AA2F-BF014B045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82" r="8922"/>
            <a:stretch/>
          </p:blipFill>
          <p:spPr>
            <a:xfrm>
              <a:off x="517812" y="1229497"/>
              <a:ext cx="5252033" cy="1720933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FF93599-A028-4A9E-AABA-939C3F4B8B99}"/>
              </a:ext>
            </a:extLst>
          </p:cNvPr>
          <p:cNvSpPr txBox="1"/>
          <p:nvPr/>
        </p:nvSpPr>
        <p:spPr>
          <a:xfrm>
            <a:off x="602737" y="5436707"/>
            <a:ext cx="5559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loss: 0.1797 - accuracy: 0.9329 - </a:t>
            </a:r>
            <a:r>
              <a:rPr lang="en-US" altLang="ko-KR" sz="1200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val_loss</a:t>
            </a:r>
            <a:r>
              <a:rPr lang="en-US" altLang="ko-KR" sz="12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: 0.4580 - </a:t>
            </a:r>
            <a:r>
              <a:rPr lang="en-US" altLang="ko-KR" sz="1200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val_accuracy</a:t>
            </a:r>
            <a:r>
              <a:rPr lang="en-US" altLang="ko-KR" sz="12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: 0.8128</a:t>
            </a:r>
            <a:endParaRPr lang="ko-KR" altLang="en-US" sz="12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170652-FFB3-4064-9235-D3FC2AD73D21}"/>
              </a:ext>
            </a:extLst>
          </p:cNvPr>
          <p:cNvSpPr/>
          <p:nvPr/>
        </p:nvSpPr>
        <p:spPr>
          <a:xfrm>
            <a:off x="6324014" y="1074208"/>
            <a:ext cx="5319240" cy="20076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D73E49-B470-4D2E-B802-EC9882E7B52F}"/>
              </a:ext>
            </a:extLst>
          </p:cNvPr>
          <p:cNvSpPr txBox="1"/>
          <p:nvPr/>
        </p:nvSpPr>
        <p:spPr>
          <a:xfrm>
            <a:off x="6488991" y="3026096"/>
            <a:ext cx="5559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loss: 0.4081 - accuracy: 0.8339 - </a:t>
            </a:r>
            <a:r>
              <a:rPr lang="en-US" altLang="ko-KR" sz="1200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val_loss</a:t>
            </a:r>
            <a:r>
              <a:rPr lang="en-US" altLang="ko-KR" sz="12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: 0.3915 - </a:t>
            </a:r>
            <a:r>
              <a:rPr lang="en-US" altLang="ko-KR" sz="1200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val_accuracy</a:t>
            </a:r>
            <a:r>
              <a:rPr lang="en-US" altLang="ko-KR" sz="12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: 0.8468</a:t>
            </a:r>
            <a:endParaRPr lang="ko-KR" altLang="en-US" sz="12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86407739-7A2C-4408-8993-FEC727279B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53" r="9161"/>
          <a:stretch/>
        </p:blipFill>
        <p:spPr>
          <a:xfrm>
            <a:off x="6425467" y="1164057"/>
            <a:ext cx="5115859" cy="17508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7DABB7-E2F0-46A6-BD38-C19845D2EE6F}"/>
              </a:ext>
            </a:extLst>
          </p:cNvPr>
          <p:cNvSpPr txBox="1"/>
          <p:nvPr/>
        </p:nvSpPr>
        <p:spPr>
          <a:xfrm>
            <a:off x="1801503" y="2838784"/>
            <a:ext cx="1104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epoch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highlight>
                <a:srgbClr val="FFFFFF"/>
              </a:highlight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320B09-B1C1-4EBF-8FC9-E7FA03E7544E}"/>
              </a:ext>
            </a:extLst>
          </p:cNvPr>
          <p:cNvSpPr txBox="1"/>
          <p:nvPr/>
        </p:nvSpPr>
        <p:spPr>
          <a:xfrm>
            <a:off x="4332920" y="2873247"/>
            <a:ext cx="1104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epoch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highlight>
                <a:srgbClr val="FFFFFF"/>
              </a:highlight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5E86810-1DB7-4224-9127-43AA8B61E773}"/>
              </a:ext>
            </a:extLst>
          </p:cNvPr>
          <p:cNvGrpSpPr/>
          <p:nvPr/>
        </p:nvGrpSpPr>
        <p:grpSpPr>
          <a:xfrm>
            <a:off x="602654" y="3615668"/>
            <a:ext cx="5252034" cy="1918101"/>
            <a:chOff x="602654" y="3700511"/>
            <a:chExt cx="5252034" cy="191810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28E846EC-86F5-4F97-8707-3C5481E99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32" r="9160"/>
            <a:stretch/>
          </p:blipFill>
          <p:spPr>
            <a:xfrm>
              <a:off x="602654" y="3700511"/>
              <a:ext cx="5252034" cy="175081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B55EB2-C2B1-40E7-BD3F-DE3F6537EC03}"/>
                </a:ext>
              </a:extLst>
            </p:cNvPr>
            <p:cNvSpPr txBox="1"/>
            <p:nvPr/>
          </p:nvSpPr>
          <p:spPr>
            <a:xfrm>
              <a:off x="4419244" y="5365835"/>
              <a:ext cx="11049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2">
                      <a:lumMod val="50000"/>
                    </a:schemeClr>
                  </a:solidFill>
                  <a:highlight>
                    <a:srgbClr val="FFFFFF"/>
                  </a:highlight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epoch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EBAA6C7-C322-41FD-801C-7CB0A3AB36E5}"/>
                </a:ext>
              </a:extLst>
            </p:cNvPr>
            <p:cNvSpPr txBox="1"/>
            <p:nvPr/>
          </p:nvSpPr>
          <p:spPr>
            <a:xfrm>
              <a:off x="1824363" y="5372391"/>
              <a:ext cx="11049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2">
                      <a:lumMod val="50000"/>
                    </a:schemeClr>
                  </a:solidFill>
                  <a:highlight>
                    <a:srgbClr val="FFFFFF"/>
                  </a:highlight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epoch</a:t>
              </a:r>
              <a:endParaRPr lang="ko-KR" altLang="en-US" sz="1000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D963509-98DC-477E-8EDE-9854FC2569E6}"/>
              </a:ext>
            </a:extLst>
          </p:cNvPr>
          <p:cNvGrpSpPr/>
          <p:nvPr/>
        </p:nvGrpSpPr>
        <p:grpSpPr>
          <a:xfrm>
            <a:off x="6412610" y="3606241"/>
            <a:ext cx="5633823" cy="2107464"/>
            <a:chOff x="6412610" y="3700511"/>
            <a:chExt cx="5633823" cy="21074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422732-32A8-4C19-BEC0-442EDCA392B9}"/>
                </a:ext>
              </a:extLst>
            </p:cNvPr>
            <p:cNvSpPr txBox="1"/>
            <p:nvPr/>
          </p:nvSpPr>
          <p:spPr>
            <a:xfrm>
              <a:off x="6486589" y="5530976"/>
              <a:ext cx="55598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loss: 0.6304 - accuracy: 0.6166 - </a:t>
              </a:r>
              <a:r>
                <a:rPr lang="en-US" altLang="ko-KR" sz="1200" dirty="0" err="1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val_loss</a:t>
              </a:r>
              <a:r>
                <a:rPr lang="en-US" altLang="ko-KR" sz="12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: 0.6656 - </a:t>
              </a:r>
              <a:r>
                <a:rPr lang="en-US" altLang="ko-KR" sz="1200" dirty="0" err="1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val_accuracy</a:t>
              </a:r>
              <a:r>
                <a:rPr lang="en-US" altLang="ko-KR" sz="12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: 0.5830</a:t>
              </a:r>
              <a:endParaRPr lang="ko-KR" altLang="en-US" sz="12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49F59A4-1F81-4484-AB3D-EC383D9F8298}"/>
                </a:ext>
              </a:extLst>
            </p:cNvPr>
            <p:cNvGrpSpPr/>
            <p:nvPr/>
          </p:nvGrpSpPr>
          <p:grpSpPr>
            <a:xfrm>
              <a:off x="6412610" y="3700511"/>
              <a:ext cx="5156499" cy="1934405"/>
              <a:chOff x="6412610" y="3700511"/>
              <a:chExt cx="5156499" cy="1934405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4B879B9E-379B-423D-BF20-D55C69D261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354" r="9161"/>
              <a:stretch/>
            </p:blipFill>
            <p:spPr>
              <a:xfrm>
                <a:off x="6412610" y="3700511"/>
                <a:ext cx="5156499" cy="1764721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0A6AC9-182B-4831-BDF6-CF4E4F9D649A}"/>
                  </a:ext>
                </a:extLst>
              </p:cNvPr>
              <p:cNvSpPr txBox="1"/>
              <p:nvPr/>
            </p:nvSpPr>
            <p:spPr>
              <a:xfrm>
                <a:off x="7506765" y="5388695"/>
                <a:ext cx="11049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2">
                        <a:lumMod val="50000"/>
                      </a:schemeClr>
                    </a:solidFill>
                    <a:highlight>
                      <a:srgbClr val="FFFFFF"/>
                    </a:highlight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epoch</a:t>
                </a:r>
                <a:endParaRPr lang="ko-KR" altLang="en-US" sz="1000" dirty="0">
                  <a:solidFill>
                    <a:schemeClr val="bg2">
                      <a:lumMod val="50000"/>
                    </a:schemeClr>
                  </a:solidFill>
                  <a:highlight>
                    <a:srgbClr val="FFFFFF"/>
                  </a:highlight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D5F9B91-5894-46BE-99A3-EBCBC0AE5A07}"/>
                  </a:ext>
                </a:extLst>
              </p:cNvPr>
              <p:cNvSpPr txBox="1"/>
              <p:nvPr/>
            </p:nvSpPr>
            <p:spPr>
              <a:xfrm>
                <a:off x="10135441" y="5387631"/>
                <a:ext cx="11049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2">
                        <a:lumMod val="50000"/>
                      </a:schemeClr>
                    </a:solidFill>
                    <a:highlight>
                      <a:srgbClr val="FFFFFF"/>
                    </a:highlight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epoch</a:t>
                </a:r>
                <a:endParaRPr lang="ko-KR" altLang="en-US" sz="1000" dirty="0">
                  <a:solidFill>
                    <a:schemeClr val="bg2">
                      <a:lumMod val="50000"/>
                    </a:schemeClr>
                  </a:solidFill>
                  <a:highlight>
                    <a:srgbClr val="FFFFFF"/>
                  </a:highlight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D1DD9F-53B1-4E2A-BB40-D9AC024AA285}"/>
              </a:ext>
            </a:extLst>
          </p:cNvPr>
          <p:cNvSpPr/>
          <p:nvPr/>
        </p:nvSpPr>
        <p:spPr>
          <a:xfrm>
            <a:off x="6428008" y="2866453"/>
            <a:ext cx="5101688" cy="12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526A3A-22EA-4CF5-AAF6-DF04BA34F124}"/>
              </a:ext>
            </a:extLst>
          </p:cNvPr>
          <p:cNvSpPr txBox="1"/>
          <p:nvPr/>
        </p:nvSpPr>
        <p:spPr>
          <a:xfrm>
            <a:off x="7636231" y="2735960"/>
            <a:ext cx="1104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epoch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highlight>
                <a:srgbClr val="FFFFFF"/>
              </a:highlight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A33F24-6B28-438F-ACA6-8C97B294A1AD}"/>
              </a:ext>
            </a:extLst>
          </p:cNvPr>
          <p:cNvSpPr txBox="1"/>
          <p:nvPr/>
        </p:nvSpPr>
        <p:spPr>
          <a:xfrm>
            <a:off x="10258551" y="2727377"/>
            <a:ext cx="1104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epoch</a:t>
            </a:r>
            <a:endParaRPr lang="ko-KR" altLang="en-US" sz="1000" dirty="0">
              <a:solidFill>
                <a:schemeClr val="bg2">
                  <a:lumMod val="50000"/>
                </a:schemeClr>
              </a:solidFill>
              <a:highlight>
                <a:srgbClr val="FFFFFF"/>
              </a:highlight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408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D1F678-3ED5-434D-9A8C-140502BDCE59}"/>
              </a:ext>
            </a:extLst>
          </p:cNvPr>
          <p:cNvSpPr/>
          <p:nvPr/>
        </p:nvSpPr>
        <p:spPr>
          <a:xfrm>
            <a:off x="358589" y="273379"/>
            <a:ext cx="11474822" cy="632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19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D52796-2AA2-42CD-9F07-F7018919C1EF}"/>
              </a:ext>
            </a:extLst>
          </p:cNvPr>
          <p:cNvSpPr txBox="1"/>
          <p:nvPr/>
        </p:nvSpPr>
        <p:spPr>
          <a:xfrm>
            <a:off x="488882" y="649981"/>
            <a:ext cx="31774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>
                <a:solidFill>
                  <a:srgbClr val="203864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긍ㆍ부정</a:t>
            </a:r>
            <a:r>
              <a:rPr lang="ko-KR" altLang="en-US" sz="2500" b="1" dirty="0">
                <a:solidFill>
                  <a:srgbClr val="203864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 별 빈출 단어</a:t>
            </a:r>
            <a:endParaRPr lang="en-US" altLang="ko-KR" sz="2500" b="1" dirty="0">
              <a:solidFill>
                <a:srgbClr val="203864"/>
              </a:solidFill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242E3-B14B-466D-AA3E-02912CF5B598}"/>
              </a:ext>
            </a:extLst>
          </p:cNvPr>
          <p:cNvSpPr txBox="1"/>
          <p:nvPr/>
        </p:nvSpPr>
        <p:spPr>
          <a:xfrm>
            <a:off x="10017126" y="273938"/>
            <a:ext cx="30929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3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개발 과정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5C1AC61-5D91-4E13-AC71-1261CEAE5489}"/>
              </a:ext>
            </a:extLst>
          </p:cNvPr>
          <p:cNvGrpSpPr/>
          <p:nvPr/>
        </p:nvGrpSpPr>
        <p:grpSpPr>
          <a:xfrm>
            <a:off x="6096000" y="1293915"/>
            <a:ext cx="4842921" cy="4532436"/>
            <a:chOff x="6096000" y="1293915"/>
            <a:chExt cx="4842921" cy="453243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B1D4ACE-BA66-402D-825A-866B78747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073" r="8127" b="5944"/>
            <a:stretch/>
          </p:blipFill>
          <p:spPr>
            <a:xfrm>
              <a:off x="6096000" y="1293915"/>
              <a:ext cx="4842921" cy="453243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BD707A-8B71-47E5-9482-41F1227524D8}"/>
                </a:ext>
              </a:extLst>
            </p:cNvPr>
            <p:cNvSpPr/>
            <p:nvPr/>
          </p:nvSpPr>
          <p:spPr>
            <a:xfrm>
              <a:off x="6447098" y="1713053"/>
              <a:ext cx="324091" cy="18519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69F969B-9466-4E12-A501-14A701B8DCE5}"/>
                </a:ext>
              </a:extLst>
            </p:cNvPr>
            <p:cNvSpPr/>
            <p:nvPr/>
          </p:nvSpPr>
          <p:spPr>
            <a:xfrm>
              <a:off x="6400802" y="3890361"/>
              <a:ext cx="324091" cy="18519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389677E-1665-479E-AB55-D6738817AB52}"/>
              </a:ext>
            </a:extLst>
          </p:cNvPr>
          <p:cNvGrpSpPr/>
          <p:nvPr/>
        </p:nvGrpSpPr>
        <p:grpSpPr>
          <a:xfrm>
            <a:off x="839611" y="1293916"/>
            <a:ext cx="4775367" cy="4532435"/>
            <a:chOff x="839611" y="1293916"/>
            <a:chExt cx="4775367" cy="453243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C551BDD-7E93-4B01-AC5C-92F0608E9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t="8073" r="9408" b="5944"/>
            <a:stretch/>
          </p:blipFill>
          <p:spPr>
            <a:xfrm>
              <a:off x="839611" y="1293916"/>
              <a:ext cx="4775367" cy="4532435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38B984C-67C9-4961-B0BC-1C53ECA9F47F}"/>
                </a:ext>
              </a:extLst>
            </p:cNvPr>
            <p:cNvSpPr/>
            <p:nvPr/>
          </p:nvSpPr>
          <p:spPr>
            <a:xfrm>
              <a:off x="1005840" y="1928729"/>
              <a:ext cx="477290" cy="15915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4DCEF2-A7A6-41F5-ACA1-8B85A96DC0AE}"/>
                </a:ext>
              </a:extLst>
            </p:cNvPr>
            <p:cNvSpPr/>
            <p:nvPr/>
          </p:nvSpPr>
          <p:spPr>
            <a:xfrm>
              <a:off x="1196340" y="2507849"/>
              <a:ext cx="295384" cy="15915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A948B7-D975-4111-8551-DB818525B4FB}"/>
                </a:ext>
              </a:extLst>
            </p:cNvPr>
            <p:cNvSpPr/>
            <p:nvPr/>
          </p:nvSpPr>
          <p:spPr>
            <a:xfrm>
              <a:off x="1097280" y="3309434"/>
              <a:ext cx="356831" cy="15915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2275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8C949-C841-4251-8D71-91B0C9AF431B}"/>
              </a:ext>
            </a:extLst>
          </p:cNvPr>
          <p:cNvSpPr txBox="1"/>
          <p:nvPr/>
        </p:nvSpPr>
        <p:spPr>
          <a:xfrm>
            <a:off x="0" y="0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미국 증시 지수와 우리나라 증시 지수의 상관계수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F07BCE-4013-41D7-8B9B-23B20F1DA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44" y="1121863"/>
            <a:ext cx="3558303" cy="2437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74D2CC-EF87-458E-8CCA-D854CBEF2073}"/>
              </a:ext>
            </a:extLst>
          </p:cNvPr>
          <p:cNvSpPr txBox="1"/>
          <p:nvPr/>
        </p:nvSpPr>
        <p:spPr>
          <a:xfrm>
            <a:off x="947708" y="752531"/>
            <a:ext cx="420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미국 증시</a:t>
            </a:r>
            <a:r>
              <a:rPr lang="en-US" altLang="ko-KR" b="1" dirty="0"/>
              <a:t>(S&amp;P 500, </a:t>
            </a:r>
            <a:r>
              <a:rPr lang="ko-KR" altLang="en-US" b="1" dirty="0"/>
              <a:t>다우지수</a:t>
            </a:r>
            <a:r>
              <a:rPr lang="en-US" altLang="ko-KR" b="1" dirty="0"/>
              <a:t>, </a:t>
            </a:r>
            <a:r>
              <a:rPr lang="ko-KR" altLang="en-US" b="1" dirty="0"/>
              <a:t>나스닥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7DADD7-98EE-4FAF-96D1-CEAE1EDABA71}"/>
              </a:ext>
            </a:extLst>
          </p:cNvPr>
          <p:cNvSpPr txBox="1"/>
          <p:nvPr/>
        </p:nvSpPr>
        <p:spPr>
          <a:xfrm>
            <a:off x="166861" y="369332"/>
            <a:ext cx="6652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- 2010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일부터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일까지 </a:t>
            </a:r>
            <a:r>
              <a:rPr lang="en-US" altLang="ko-KR" dirty="0"/>
              <a:t>10</a:t>
            </a:r>
            <a:r>
              <a:rPr lang="ko-KR" altLang="en-US" dirty="0"/>
              <a:t>년간의 데이터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8F3EE3-7AAC-4607-98D0-8FC6ED6A4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" y="3580037"/>
            <a:ext cx="3770977" cy="23524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968B96-2A76-4B91-84DD-4F9048693067}"/>
              </a:ext>
            </a:extLst>
          </p:cNvPr>
          <p:cNvSpPr txBox="1"/>
          <p:nvPr/>
        </p:nvSpPr>
        <p:spPr>
          <a:xfrm>
            <a:off x="2230120" y="6017454"/>
            <a:ext cx="75745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미국 증시들은 떨어지거나 상승할 때</a:t>
            </a:r>
            <a:r>
              <a:rPr lang="en-US" altLang="ko-KR" sz="1400" dirty="0"/>
              <a:t>, </a:t>
            </a:r>
            <a:r>
              <a:rPr lang="ko-KR" altLang="en-US" sz="1400" dirty="0"/>
              <a:t>다같이 떨어지거나 오르는 경우가 많음을 알 수 있음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 코스피와 코스닥의 상관계수가 미국 증시보다 상관성이 떨어짐을 알 수 있음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13F438-7EF2-4FAC-8215-A00F81AFE99F}"/>
              </a:ext>
            </a:extLst>
          </p:cNvPr>
          <p:cNvSpPr txBox="1"/>
          <p:nvPr/>
        </p:nvSpPr>
        <p:spPr>
          <a:xfrm>
            <a:off x="7361721" y="738664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한국 증시</a:t>
            </a:r>
            <a:r>
              <a:rPr lang="en-US" altLang="ko-KR" b="1" dirty="0"/>
              <a:t>(</a:t>
            </a:r>
            <a:r>
              <a:rPr lang="ko-KR" altLang="en-US" b="1" dirty="0"/>
              <a:t>코스피</a:t>
            </a:r>
            <a:r>
              <a:rPr lang="en-US" altLang="ko-KR" b="1" dirty="0"/>
              <a:t>, </a:t>
            </a:r>
            <a:r>
              <a:rPr lang="ko-KR" altLang="en-US" b="1" dirty="0"/>
              <a:t>코스닥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B78441-831C-43A8-8761-015E9A63E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70" y="1107996"/>
            <a:ext cx="3770977" cy="25276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846E81-36CD-46D0-9506-9244B8332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992" y="3647623"/>
            <a:ext cx="2962852" cy="228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3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903713" y="524717"/>
            <a:ext cx="420841" cy="122282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F91C5C-4ACC-4729-8ADA-21A2018CAFBA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523DEE-E302-4553-8A2C-20F14E202F8F}"/>
              </a:ext>
            </a:extLst>
          </p:cNvPr>
          <p:cNvSpPr txBox="1"/>
          <p:nvPr/>
        </p:nvSpPr>
        <p:spPr>
          <a:xfrm>
            <a:off x="947991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01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9CAF00-4EA3-4CBC-9015-481551AC2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3" b="8107"/>
          <a:stretch/>
        </p:blipFill>
        <p:spPr bwMode="auto">
          <a:xfrm>
            <a:off x="6461959" y="1273284"/>
            <a:ext cx="4704080" cy="403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9DA1437-5891-47D7-8D36-34A3CFEFBC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080"/>
          <a:stretch/>
        </p:blipFill>
        <p:spPr>
          <a:xfrm>
            <a:off x="240745" y="968745"/>
            <a:ext cx="4995635" cy="311027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C6C0EC-8C7D-4D2B-9D55-3B85100960F0}"/>
              </a:ext>
            </a:extLst>
          </p:cNvPr>
          <p:cNvSpPr/>
          <p:nvPr/>
        </p:nvSpPr>
        <p:spPr>
          <a:xfrm>
            <a:off x="1621790" y="1402080"/>
            <a:ext cx="613410" cy="114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9C6B68-BC55-43AC-BF3A-691E34FDFC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415" r="37427"/>
          <a:stretch/>
        </p:blipFill>
        <p:spPr>
          <a:xfrm>
            <a:off x="927906" y="4180186"/>
            <a:ext cx="3705053" cy="13232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7BBB727-4EBF-4049-A184-A117C0694D16}"/>
              </a:ext>
            </a:extLst>
          </p:cNvPr>
          <p:cNvSpPr/>
          <p:nvPr/>
        </p:nvSpPr>
        <p:spPr>
          <a:xfrm>
            <a:off x="396211" y="1402080"/>
            <a:ext cx="104394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12CD62-3A42-4F54-8E47-373977011310}"/>
              </a:ext>
            </a:extLst>
          </p:cNvPr>
          <p:cNvSpPr txBox="1"/>
          <p:nvPr/>
        </p:nvSpPr>
        <p:spPr>
          <a:xfrm>
            <a:off x="718938" y="6484553"/>
            <a:ext cx="2267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출처</a:t>
            </a:r>
            <a:r>
              <a:rPr lang="en-US" altLang="ko-KR" sz="15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: </a:t>
            </a:r>
            <a:r>
              <a:rPr lang="en-US" altLang="ko-KR" sz="1500" dirty="0" err="1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theguru</a:t>
            </a:r>
            <a:endParaRPr lang="ko-KR" altLang="en-US" sz="15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39BC24-C91E-4E30-9F75-96ADEC33259F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프로젝트 개요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4094E8-CFF6-431E-BF77-9EDCF0DF434A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- </a:t>
            </a:r>
            <a:r>
              <a:rPr lang="ko-KR" altLang="en-US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프로젝트 배경</a:t>
            </a:r>
            <a:endParaRPr lang="ko-KR" altLang="en-US" sz="1300" dirty="0">
              <a:solidFill>
                <a:srgbClr val="333F5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A250E5-2B75-4DAE-B502-A23FD01BFFF6}"/>
              </a:ext>
            </a:extLst>
          </p:cNvPr>
          <p:cNvSpPr txBox="1"/>
          <p:nvPr/>
        </p:nvSpPr>
        <p:spPr>
          <a:xfrm>
            <a:off x="4013171" y="5688472"/>
            <a:ext cx="43955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주가에 영향을 미치는 기사</a:t>
            </a:r>
          </a:p>
        </p:txBody>
      </p:sp>
    </p:spTree>
    <p:extLst>
      <p:ext uri="{BB962C8B-B14F-4D97-AF65-F5344CB8AC3E}">
        <p14:creationId xmlns:p14="http://schemas.microsoft.com/office/powerpoint/2010/main" val="3810924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D8C949-C841-4251-8D71-91B0C9AF431B}"/>
              </a:ext>
            </a:extLst>
          </p:cNvPr>
          <p:cNvSpPr txBox="1"/>
          <p:nvPr/>
        </p:nvSpPr>
        <p:spPr>
          <a:xfrm>
            <a:off x="0" y="0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미국 증시 지수와 우리나라 증시 지수의 상관계수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7DADD7-98EE-4FAF-96D1-CEAE1EDABA71}"/>
              </a:ext>
            </a:extLst>
          </p:cNvPr>
          <p:cNvSpPr txBox="1"/>
          <p:nvPr/>
        </p:nvSpPr>
        <p:spPr>
          <a:xfrm>
            <a:off x="166861" y="369332"/>
            <a:ext cx="6652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- 2010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일부터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일까지 </a:t>
            </a:r>
            <a:r>
              <a:rPr lang="en-US" altLang="ko-KR" dirty="0"/>
              <a:t>10</a:t>
            </a:r>
            <a:r>
              <a:rPr lang="ko-KR" altLang="en-US" dirty="0"/>
              <a:t>년간의 데이터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0F3B0-92B4-4BB3-85F8-F33D13AE6F6E}"/>
              </a:ext>
            </a:extLst>
          </p:cNvPr>
          <p:cNvSpPr txBox="1"/>
          <p:nvPr/>
        </p:nvSpPr>
        <p:spPr>
          <a:xfrm>
            <a:off x="3698438" y="996707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미국 증시</a:t>
            </a:r>
            <a:r>
              <a:rPr lang="en-US" altLang="ko-KR" b="1" dirty="0"/>
              <a:t>, </a:t>
            </a:r>
            <a:r>
              <a:rPr lang="ko-KR" altLang="en-US" b="1" dirty="0"/>
              <a:t>우리나라 증시의 상관관계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79A5FD-F945-4374-A080-105636C31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00" y="1458748"/>
            <a:ext cx="5047214" cy="33056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A74A93-1D78-4A13-9669-EA7D1311F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21" y="1477328"/>
            <a:ext cx="4270040" cy="33392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08BE1C-4EAA-4192-8B53-6155EC04E4EB}"/>
              </a:ext>
            </a:extLst>
          </p:cNvPr>
          <p:cNvSpPr txBox="1"/>
          <p:nvPr/>
        </p:nvSpPr>
        <p:spPr>
          <a:xfrm>
            <a:off x="1851629" y="5319117"/>
            <a:ext cx="796724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상관관계를 보면</a:t>
            </a:r>
            <a:r>
              <a:rPr lang="en-US" altLang="ko-KR" sz="1400" dirty="0"/>
              <a:t>, </a:t>
            </a:r>
          </a:p>
          <a:p>
            <a:endParaRPr lang="en-US" altLang="ko-KR" sz="1400" dirty="0"/>
          </a:p>
          <a:p>
            <a:r>
              <a:rPr lang="ko-KR" altLang="en-US" sz="1400" dirty="0"/>
              <a:t>코스피는 다우지수와 상관관계가 제일 크고 </a:t>
            </a:r>
            <a:r>
              <a:rPr lang="en-US" altLang="ko-KR" sz="1400" dirty="0"/>
              <a:t>S&amp;P 500, </a:t>
            </a:r>
            <a:r>
              <a:rPr lang="ko-KR" altLang="en-US" sz="1400" dirty="0"/>
              <a:t>나스닥 순으로 연관성이 있음을 알 수 있음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코스닥은 </a:t>
            </a:r>
            <a:r>
              <a:rPr lang="en-US" altLang="ko-KR" sz="1400" dirty="0"/>
              <a:t>S&amp;P500</a:t>
            </a:r>
            <a:r>
              <a:rPr lang="ko-KR" altLang="en-US" sz="1400" dirty="0"/>
              <a:t>과 상관관계가 제일 크고 다우지수</a:t>
            </a:r>
            <a:r>
              <a:rPr lang="en-US" altLang="ko-KR" sz="1400" dirty="0"/>
              <a:t>, </a:t>
            </a:r>
            <a:r>
              <a:rPr lang="ko-KR" altLang="en-US" sz="1400" dirty="0"/>
              <a:t>나스닥 순으로 연관성이 있음을 알 수 있음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338886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6553E0-52C2-4FED-8697-68820AE0E18F}"/>
              </a:ext>
            </a:extLst>
          </p:cNvPr>
          <p:cNvSpPr txBox="1"/>
          <p:nvPr/>
        </p:nvSpPr>
        <p:spPr>
          <a:xfrm>
            <a:off x="5825610" y="2337118"/>
            <a:ext cx="5340429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전기차 분야 솔루션 제공</a:t>
            </a:r>
            <a:endParaRPr lang="en-US" altLang="ko-KR" sz="30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추후 다른 분야로 확장 가능</a:t>
            </a:r>
            <a:endParaRPr lang="en-US" altLang="ko-KR" sz="30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연 </a:t>
            </a:r>
            <a:r>
              <a:rPr lang="en-US" altLang="ko-KR" sz="3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5% </a:t>
            </a:r>
            <a:r>
              <a:rPr lang="ko-KR" altLang="en-US" sz="30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이상의 수익률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4EC3E1-B9E9-4A1A-8EA7-EA9CFB7B1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071" y="1734497"/>
            <a:ext cx="3410849" cy="341084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AE202A1-173B-4E4A-8CF3-6419A636C765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1A4CFAD3-1366-4885-961D-F4E832B5D0C0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2DC167-7BCA-42E3-8B9E-0835AFE6E2E7}"/>
              </a:ext>
            </a:extLst>
          </p:cNvPr>
          <p:cNvSpPr/>
          <p:nvPr/>
        </p:nvSpPr>
        <p:spPr>
          <a:xfrm rot="5400000">
            <a:off x="5773711" y="569878"/>
            <a:ext cx="596004" cy="123131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3226C3-5661-4235-877A-FCED1423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E52D38-C571-4373-B9AC-90B064696BD1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5676F4-C101-4324-8235-E8C5ACAF0439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기대효과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926026-535B-4341-98D6-9F59EA412F6B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04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640E72-4E90-41C3-A3E6-3030AE1B2991}"/>
              </a:ext>
            </a:extLst>
          </p:cNvPr>
          <p:cNvSpPr txBox="1"/>
          <p:nvPr/>
        </p:nvSpPr>
        <p:spPr>
          <a:xfrm>
            <a:off x="6400036" y="4450896"/>
            <a:ext cx="45342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복리로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계산 시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9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년 뒤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</a:t>
            </a:r>
          </a:p>
          <a:p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55%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의 수익률 도달</a:t>
            </a:r>
            <a:endParaRPr lang="en-US" altLang="ko-KR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endParaRPr lang="en-US" altLang="ko-KR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endParaRPr lang="en-US" altLang="ko-KR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=&gt;&gt;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1000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만원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투자 시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550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만원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수익</a:t>
            </a:r>
          </a:p>
        </p:txBody>
      </p:sp>
    </p:spTree>
    <p:extLst>
      <p:ext uri="{BB962C8B-B14F-4D97-AF65-F5344CB8AC3E}">
        <p14:creationId xmlns:p14="http://schemas.microsoft.com/office/powerpoint/2010/main" val="953033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531C97-A416-48B6-A114-EDFB1ABD5EC8}"/>
              </a:ext>
            </a:extLst>
          </p:cNvPr>
          <p:cNvSpPr/>
          <p:nvPr/>
        </p:nvSpPr>
        <p:spPr>
          <a:xfrm>
            <a:off x="358589" y="273379"/>
            <a:ext cx="11474822" cy="632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FF013-F7AB-4F5D-B8CA-0E01E37B3EA1}"/>
              </a:ext>
            </a:extLst>
          </p:cNvPr>
          <p:cNvSpPr txBox="1"/>
          <p:nvPr/>
        </p:nvSpPr>
        <p:spPr>
          <a:xfrm>
            <a:off x="9997440" y="276645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추진 전략 및 방법</a:t>
            </a: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8602D0-F54C-4557-ACD2-1ED583E4A430}"/>
              </a:ext>
            </a:extLst>
          </p:cNvPr>
          <p:cNvSpPr txBox="1"/>
          <p:nvPr/>
        </p:nvSpPr>
        <p:spPr>
          <a:xfrm>
            <a:off x="9999977" y="494378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- </a:t>
            </a:r>
            <a:r>
              <a:rPr lang="ko-KR" altLang="en-US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데이터 구축 전략</a:t>
            </a:r>
            <a:endParaRPr lang="ko-KR" altLang="en-US" sz="1300" dirty="0">
              <a:solidFill>
                <a:srgbClr val="333F5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DBFEEEA6-1B8A-4032-80EA-3AA12AA6D535}"/>
              </a:ext>
            </a:extLst>
          </p:cNvPr>
          <p:cNvSpPr/>
          <p:nvPr/>
        </p:nvSpPr>
        <p:spPr>
          <a:xfrm>
            <a:off x="517812" y="614292"/>
            <a:ext cx="2281949" cy="503334"/>
          </a:xfrm>
          <a:prstGeom prst="flowChartTermina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D52796-2AA2-42CD-9F07-F7018919C1EF}"/>
              </a:ext>
            </a:extLst>
          </p:cNvPr>
          <p:cNvSpPr txBox="1"/>
          <p:nvPr/>
        </p:nvSpPr>
        <p:spPr>
          <a:xfrm>
            <a:off x="602655" y="649981"/>
            <a:ext cx="20745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20386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형태소 분석기</a:t>
            </a:r>
            <a:endParaRPr lang="en-US" altLang="ko-KR" sz="2500" dirty="0">
              <a:solidFill>
                <a:srgbClr val="203864"/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BEEBB-9CD8-4ED2-84AD-A24DB5F1C7EA}"/>
              </a:ext>
            </a:extLst>
          </p:cNvPr>
          <p:cNvSpPr txBox="1"/>
          <p:nvPr/>
        </p:nvSpPr>
        <p:spPr>
          <a:xfrm>
            <a:off x="741680" y="1321748"/>
            <a:ext cx="599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로딩 시간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: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사전 로딩을 포함하여 </a:t>
            </a:r>
            <a:endParaRPr lang="en-US" altLang="ko-KR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    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클래스를 </a:t>
            </a:r>
            <a:r>
              <a:rPr lang="ko-KR" altLang="en-US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로딩하는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시간</a:t>
            </a:r>
            <a:endParaRPr lang="en-US" altLang="ko-KR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endParaRPr lang="en-US" altLang="ko-KR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Kkma</a:t>
            </a:r>
            <a:r>
              <a:rPr lang="ko-KR" altLang="en-US" dirty="0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:</a:t>
            </a:r>
            <a:r>
              <a:rPr lang="ko-KR" altLang="en-US" dirty="0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5.6988</a:t>
            </a:r>
            <a:r>
              <a:rPr lang="ko-KR" altLang="en-US" dirty="0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i="1" dirty="0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secs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Okt</a:t>
            </a:r>
            <a:r>
              <a:rPr lang="en-US" altLang="ko-KR" dirty="0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: 1.4870 </a:t>
            </a:r>
            <a:r>
              <a:rPr lang="en-US" altLang="ko-KR" i="1" dirty="0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secs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Mecab</a:t>
            </a:r>
            <a:r>
              <a:rPr lang="en-US" altLang="ko-KR" dirty="0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 : 0.0007 </a:t>
            </a:r>
            <a:r>
              <a:rPr lang="en-US" altLang="ko-KR" i="1" dirty="0">
                <a:latin typeface="Arial" panose="020B0604020202020204" pitchFamily="34" charset="0"/>
                <a:ea typeface="ELAND 초이스OTF Light" panose="02020503020101020101" pitchFamily="18" charset="-127"/>
                <a:cs typeface="Arial" panose="020B0604020202020204" pitchFamily="34" charset="0"/>
              </a:rPr>
              <a:t>secs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712BF42-B384-455D-A5EE-92795BDCDC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579"/>
          <a:stretch/>
        </p:blipFill>
        <p:spPr>
          <a:xfrm>
            <a:off x="617997" y="4903383"/>
            <a:ext cx="4321648" cy="42649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0862B6-4024-46E7-8D4A-152A437AB1CF}"/>
              </a:ext>
            </a:extLst>
          </p:cNvPr>
          <p:cNvSpPr/>
          <p:nvPr/>
        </p:nvSpPr>
        <p:spPr>
          <a:xfrm>
            <a:off x="1713057" y="5204600"/>
            <a:ext cx="878112" cy="10391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75CC6C1-9E00-40B8-AC16-7A96A10EA9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618"/>
          <a:stretch/>
        </p:blipFill>
        <p:spPr>
          <a:xfrm>
            <a:off x="617997" y="3352248"/>
            <a:ext cx="4811842" cy="93025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5C2BB9CC-419F-4B60-9476-53ACD05034D1}"/>
              </a:ext>
            </a:extLst>
          </p:cNvPr>
          <p:cNvSpPr/>
          <p:nvPr/>
        </p:nvSpPr>
        <p:spPr>
          <a:xfrm>
            <a:off x="870573" y="3584749"/>
            <a:ext cx="685503" cy="11094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199FD20-58D3-4E63-8C4C-A22AF2CF2D79}"/>
              </a:ext>
            </a:extLst>
          </p:cNvPr>
          <p:cNvCxnSpPr>
            <a:cxnSpLocks/>
          </p:cNvCxnSpPr>
          <p:nvPr/>
        </p:nvCxnSpPr>
        <p:spPr>
          <a:xfrm>
            <a:off x="5222448" y="1321748"/>
            <a:ext cx="0" cy="4430598"/>
          </a:xfrm>
          <a:prstGeom prst="line">
            <a:avLst/>
          </a:prstGeom>
          <a:ln w="28575">
            <a:solidFill>
              <a:srgbClr val="ADB9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788B8E99-ECBD-42CB-B96F-6D62DF4B7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003" y="3859911"/>
            <a:ext cx="5024641" cy="11541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7D8910C-F1A7-4CBA-98F3-B058EF1D1A7E}"/>
              </a:ext>
            </a:extLst>
          </p:cNvPr>
          <p:cNvSpPr txBox="1"/>
          <p:nvPr/>
        </p:nvSpPr>
        <p:spPr>
          <a:xfrm>
            <a:off x="5753449" y="1764561"/>
            <a:ext cx="5196269" cy="1433160"/>
          </a:xfrm>
          <a:prstGeom prst="roundRect">
            <a:avLst/>
          </a:prstGeom>
          <a:ln w="12700">
            <a:solidFill>
              <a:schemeClr val="accent1"/>
            </a:solidFill>
            <a:prstDash val="lgDash"/>
          </a:ln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A2AC2D-275F-41A3-A1D9-8642AF7BDC93}"/>
              </a:ext>
            </a:extLst>
          </p:cNvPr>
          <p:cNvSpPr txBox="1"/>
          <p:nvPr/>
        </p:nvSpPr>
        <p:spPr>
          <a:xfrm>
            <a:off x="5752158" y="3767577"/>
            <a:ext cx="5196269" cy="1433160"/>
          </a:xfrm>
          <a:prstGeom prst="roundRect">
            <a:avLst/>
          </a:prstGeom>
          <a:ln w="12700">
            <a:solidFill>
              <a:schemeClr val="accent1"/>
            </a:solidFill>
            <a:prstDash val="lgDash"/>
          </a:ln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DC84815-23A3-46E3-AA89-DBACFB440F6F}"/>
              </a:ext>
            </a:extLst>
          </p:cNvPr>
          <p:cNvSpPr/>
          <p:nvPr/>
        </p:nvSpPr>
        <p:spPr>
          <a:xfrm>
            <a:off x="5943677" y="3512417"/>
            <a:ext cx="838638" cy="38601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Kkma</a:t>
            </a:r>
            <a:endParaRPr lang="ko-KR" altLang="en-US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B3E45DD-8140-4AB0-A9B7-2FD4DDBFF7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36" t="1" r="1181" b="2281"/>
          <a:stretch/>
        </p:blipFill>
        <p:spPr>
          <a:xfrm>
            <a:off x="5865117" y="1851829"/>
            <a:ext cx="5022528" cy="1255619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158E44B-D6FD-4928-B08D-2DC53DDAE568}"/>
              </a:ext>
            </a:extLst>
          </p:cNvPr>
          <p:cNvSpPr/>
          <p:nvPr/>
        </p:nvSpPr>
        <p:spPr>
          <a:xfrm>
            <a:off x="5935887" y="1479844"/>
            <a:ext cx="728863" cy="38601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Okt</a:t>
            </a:r>
            <a:endParaRPr lang="ko-KR" altLang="en-US" dirty="0">
              <a:solidFill>
                <a:schemeClr val="tx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09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B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613FBE-A3F1-4785-AC80-753DF29D3036}"/>
              </a:ext>
            </a:extLst>
          </p:cNvPr>
          <p:cNvSpPr/>
          <p:nvPr/>
        </p:nvSpPr>
        <p:spPr>
          <a:xfrm>
            <a:off x="358589" y="273379"/>
            <a:ext cx="11474822" cy="632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E8A1FD-1B4E-4E66-9DDE-0723563E88AF}"/>
              </a:ext>
            </a:extLst>
          </p:cNvPr>
          <p:cNvSpPr txBox="1"/>
          <p:nvPr/>
        </p:nvSpPr>
        <p:spPr>
          <a:xfrm>
            <a:off x="9461062" y="263970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FF013-F7AB-4F5D-B8CA-0E01E37B3EA1}"/>
              </a:ext>
            </a:extLst>
          </p:cNvPr>
          <p:cNvSpPr txBox="1"/>
          <p:nvPr/>
        </p:nvSpPr>
        <p:spPr>
          <a:xfrm>
            <a:off x="9997440" y="276645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추진 전략 및 방법</a:t>
            </a: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090212" y="5993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8602D0-F54C-4557-ACD2-1ED583E4A430}"/>
              </a:ext>
            </a:extLst>
          </p:cNvPr>
          <p:cNvSpPr txBox="1"/>
          <p:nvPr/>
        </p:nvSpPr>
        <p:spPr>
          <a:xfrm>
            <a:off x="9999977" y="494378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- </a:t>
            </a:r>
            <a:r>
              <a:rPr lang="ko-KR" altLang="en-US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데이터 구축 전략</a:t>
            </a:r>
            <a:endParaRPr lang="ko-KR" altLang="en-US" sz="1300" dirty="0">
              <a:solidFill>
                <a:srgbClr val="333F5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C06D490-850F-41DC-B703-B2689BBCD5C3}"/>
              </a:ext>
            </a:extLst>
          </p:cNvPr>
          <p:cNvCxnSpPr>
            <a:cxnSpLocks/>
          </p:cNvCxnSpPr>
          <p:nvPr/>
        </p:nvCxnSpPr>
        <p:spPr>
          <a:xfrm>
            <a:off x="5000858" y="1489435"/>
            <a:ext cx="0" cy="4430598"/>
          </a:xfrm>
          <a:prstGeom prst="line">
            <a:avLst/>
          </a:prstGeom>
          <a:ln w="28575">
            <a:solidFill>
              <a:srgbClr val="ADB9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68A32CD5-1968-41DF-9335-C2D9E362B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582" y="1705830"/>
            <a:ext cx="5963482" cy="184810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F6AFD75-468B-4E41-A656-60561576A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546" y="3812844"/>
            <a:ext cx="5797253" cy="125959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819088-603A-4C86-A3FC-E43EDC012DA2}"/>
              </a:ext>
            </a:extLst>
          </p:cNvPr>
          <p:cNvSpPr/>
          <p:nvPr/>
        </p:nvSpPr>
        <p:spPr>
          <a:xfrm>
            <a:off x="5936777" y="1983575"/>
            <a:ext cx="849568" cy="15768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1B8A82-3952-4418-821F-35DDCE79E142}"/>
              </a:ext>
            </a:extLst>
          </p:cNvPr>
          <p:cNvSpPr txBox="1"/>
          <p:nvPr/>
        </p:nvSpPr>
        <p:spPr>
          <a:xfrm>
            <a:off x="682350" y="1197293"/>
            <a:ext cx="38632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accent1">
                    <a:lumMod val="50000"/>
                  </a:schemeClr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BiLSTM</a:t>
            </a: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으로 </a:t>
            </a:r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 </a:t>
            </a: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뉴스 감성 분류</a:t>
            </a:r>
            <a:endParaRPr lang="en-US" altLang="ko-KR" sz="3200" dirty="0">
              <a:solidFill>
                <a:schemeClr val="accent1">
                  <a:lumMod val="50000"/>
                </a:schemeClr>
              </a:solidFill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CAC3124-6551-453D-8A0F-4B228DB61A86}"/>
              </a:ext>
            </a:extLst>
          </p:cNvPr>
          <p:cNvSpPr/>
          <p:nvPr/>
        </p:nvSpPr>
        <p:spPr>
          <a:xfrm>
            <a:off x="7097841" y="4212509"/>
            <a:ext cx="1177939" cy="16553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2C4702-38D0-4AD8-AC5B-F29A5474933A}"/>
              </a:ext>
            </a:extLst>
          </p:cNvPr>
          <p:cNvSpPr txBox="1"/>
          <p:nvPr/>
        </p:nvSpPr>
        <p:spPr>
          <a:xfrm>
            <a:off x="682350" y="2689529"/>
            <a:ext cx="281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Mecab</a:t>
            </a:r>
            <a:r>
              <a:rPr lang="en-US" altLang="ko-KR" sz="18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 </a:t>
            </a:r>
            <a:r>
              <a:rPr lang="ko-KR" altLang="en-US" sz="18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형태소 분석기 사용</a:t>
            </a:r>
            <a:endParaRPr lang="en-US" altLang="ko-KR" sz="18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3413437-DA5F-4289-98C8-9A23C9745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351" y="3583600"/>
            <a:ext cx="4097992" cy="211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25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07F2187D-E88B-4384-9241-89C55621056E}"/>
              </a:ext>
            </a:extLst>
          </p:cNvPr>
          <p:cNvSpPr/>
          <p:nvPr/>
        </p:nvSpPr>
        <p:spPr>
          <a:xfrm rot="5400000">
            <a:off x="5729667" y="359398"/>
            <a:ext cx="429568" cy="1256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37948AB-897F-4B33-A32F-ADB41EC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3"/>
            <a:ext cx="805135" cy="29079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D87D0164-02BC-49CC-A8F0-6F0A5D8A0582}"/>
              </a:ext>
            </a:extLst>
          </p:cNvPr>
          <p:cNvGrpSpPr/>
          <p:nvPr/>
        </p:nvGrpSpPr>
        <p:grpSpPr>
          <a:xfrm>
            <a:off x="712795" y="2165969"/>
            <a:ext cx="10636565" cy="1888496"/>
            <a:chOff x="1421214" y="3766967"/>
            <a:chExt cx="21285432" cy="3779176"/>
          </a:xfrm>
        </p:grpSpPr>
        <p:grpSp>
          <p:nvGrpSpPr>
            <p:cNvPr id="31" name="Group 2">
              <a:extLst>
                <a:ext uri="{FF2B5EF4-FFF2-40B4-BE49-F238E27FC236}">
                  <a16:creationId xmlns:a16="http://schemas.microsoft.com/office/drawing/2014/main" id="{3C1E508B-03D1-496B-B4C7-A29708A25915}"/>
                </a:ext>
              </a:extLst>
            </p:cNvPr>
            <p:cNvGrpSpPr/>
            <p:nvPr/>
          </p:nvGrpSpPr>
          <p:grpSpPr>
            <a:xfrm>
              <a:off x="1421214" y="3766967"/>
              <a:ext cx="21285432" cy="3779176"/>
              <a:chOff x="1172232" y="4320385"/>
              <a:chExt cx="21285432" cy="3762910"/>
            </a:xfrm>
          </p:grpSpPr>
          <p:sp>
            <p:nvSpPr>
              <p:cNvPr id="40" name="Freeform: Shape 1105">
                <a:extLst>
                  <a:ext uri="{FF2B5EF4-FFF2-40B4-BE49-F238E27FC236}">
                    <a16:creationId xmlns:a16="http://schemas.microsoft.com/office/drawing/2014/main" id="{8ECC1F9D-75B2-440E-BB12-21BF3286A571}"/>
                  </a:ext>
                </a:extLst>
              </p:cNvPr>
              <p:cNvSpPr/>
              <p:nvPr/>
            </p:nvSpPr>
            <p:spPr>
              <a:xfrm>
                <a:off x="4869648" y="4591412"/>
                <a:ext cx="1482539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0" h="273">
                    <a:moveTo>
                      <a:pt x="250" y="273"/>
                    </a:moveTo>
                    <a:lnTo>
                      <a:pt x="93" y="0"/>
                    </a:lnTo>
                    <a:lnTo>
                      <a:pt x="0" y="0"/>
                    </a:lnTo>
                    <a:lnTo>
                      <a:pt x="158" y="273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Arial Unicode MS" pitchFamily="2"/>
                </a:endParaRPr>
              </a:p>
            </p:txBody>
          </p:sp>
          <p:sp>
            <p:nvSpPr>
              <p:cNvPr id="41" name="Freeform: Shape 1106">
                <a:extLst>
                  <a:ext uri="{FF2B5EF4-FFF2-40B4-BE49-F238E27FC236}">
                    <a16:creationId xmlns:a16="http://schemas.microsoft.com/office/drawing/2014/main" id="{55592D1E-3224-4A05-9199-3F11135C3C8A}"/>
                  </a:ext>
                </a:extLst>
              </p:cNvPr>
              <p:cNvSpPr/>
              <p:nvPr/>
            </p:nvSpPr>
            <p:spPr>
              <a:xfrm>
                <a:off x="4869648" y="6201857"/>
                <a:ext cx="1482539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0" h="272">
                    <a:moveTo>
                      <a:pt x="250" y="0"/>
                    </a:moveTo>
                    <a:lnTo>
                      <a:pt x="93" y="272"/>
                    </a:lnTo>
                    <a:lnTo>
                      <a:pt x="0" y="27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Arial Unicode MS" pitchFamily="2"/>
                </a:endParaRPr>
              </a:p>
            </p:txBody>
          </p:sp>
          <p:sp>
            <p:nvSpPr>
              <p:cNvPr id="42" name="Freeform: Shape 1107">
                <a:extLst>
                  <a:ext uri="{FF2B5EF4-FFF2-40B4-BE49-F238E27FC236}">
                    <a16:creationId xmlns:a16="http://schemas.microsoft.com/office/drawing/2014/main" id="{16E22320-4EF4-4B19-BDDD-8D6E59C08F6E}"/>
                  </a:ext>
                </a:extLst>
              </p:cNvPr>
              <p:cNvSpPr/>
              <p:nvPr/>
            </p:nvSpPr>
            <p:spPr>
              <a:xfrm>
                <a:off x="10246085" y="4591412"/>
                <a:ext cx="1476585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9" h="273">
                    <a:moveTo>
                      <a:pt x="249" y="273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57" y="273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Arial Unicode MS" pitchFamily="2"/>
                </a:endParaRPr>
              </a:p>
            </p:txBody>
          </p:sp>
          <p:sp>
            <p:nvSpPr>
              <p:cNvPr id="43" name="Freeform: Shape 1108">
                <a:extLst>
                  <a:ext uri="{FF2B5EF4-FFF2-40B4-BE49-F238E27FC236}">
                    <a16:creationId xmlns:a16="http://schemas.microsoft.com/office/drawing/2014/main" id="{04D98654-4DBF-426E-B76B-98C8EA0A38BC}"/>
                  </a:ext>
                </a:extLst>
              </p:cNvPr>
              <p:cNvSpPr/>
              <p:nvPr/>
            </p:nvSpPr>
            <p:spPr>
              <a:xfrm>
                <a:off x="10246085" y="6201857"/>
                <a:ext cx="1476585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9" h="272">
                    <a:moveTo>
                      <a:pt x="249" y="0"/>
                    </a:moveTo>
                    <a:lnTo>
                      <a:pt x="92" y="272"/>
                    </a:lnTo>
                    <a:lnTo>
                      <a:pt x="0" y="272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Arial Unicode MS" pitchFamily="2"/>
                </a:endParaRPr>
              </a:p>
            </p:txBody>
          </p:sp>
          <p:sp>
            <p:nvSpPr>
              <p:cNvPr id="44" name="Freeform: Shape 1109">
                <a:extLst>
                  <a:ext uri="{FF2B5EF4-FFF2-40B4-BE49-F238E27FC236}">
                    <a16:creationId xmlns:a16="http://schemas.microsoft.com/office/drawing/2014/main" id="{1882AF87-6743-4749-88DA-BC8FFF054F57}"/>
                  </a:ext>
                </a:extLst>
              </p:cNvPr>
              <p:cNvSpPr/>
              <p:nvPr/>
            </p:nvSpPr>
            <p:spPr>
              <a:xfrm>
                <a:off x="15580843" y="4591412"/>
                <a:ext cx="1482539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0" h="273">
                    <a:moveTo>
                      <a:pt x="250" y="273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57" y="273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Arial Unicode MS" pitchFamily="2"/>
                </a:endParaRPr>
              </a:p>
            </p:txBody>
          </p:sp>
          <p:sp>
            <p:nvSpPr>
              <p:cNvPr id="45" name="Freeform: Shape 1110">
                <a:extLst>
                  <a:ext uri="{FF2B5EF4-FFF2-40B4-BE49-F238E27FC236}">
                    <a16:creationId xmlns:a16="http://schemas.microsoft.com/office/drawing/2014/main" id="{3EA5CD42-B9B8-4596-A398-0E1C0F2ABB0D}"/>
                  </a:ext>
                </a:extLst>
              </p:cNvPr>
              <p:cNvSpPr/>
              <p:nvPr/>
            </p:nvSpPr>
            <p:spPr>
              <a:xfrm>
                <a:off x="15580843" y="6201857"/>
                <a:ext cx="1482539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50" h="272">
                    <a:moveTo>
                      <a:pt x="250" y="0"/>
                    </a:moveTo>
                    <a:lnTo>
                      <a:pt x="92" y="272"/>
                    </a:lnTo>
                    <a:lnTo>
                      <a:pt x="0" y="272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Arial Unicode MS" pitchFamily="2"/>
                </a:endParaRPr>
              </a:p>
            </p:txBody>
          </p:sp>
          <p:sp>
            <p:nvSpPr>
              <p:cNvPr id="46" name="Freeform: Shape 1111">
                <a:extLst>
                  <a:ext uri="{FF2B5EF4-FFF2-40B4-BE49-F238E27FC236}">
                    <a16:creationId xmlns:a16="http://schemas.microsoft.com/office/drawing/2014/main" id="{CC71A45D-15DC-47EB-A304-C010C0FB7765}"/>
                  </a:ext>
                </a:extLst>
              </p:cNvPr>
              <p:cNvSpPr/>
              <p:nvPr/>
            </p:nvSpPr>
            <p:spPr>
              <a:xfrm>
                <a:off x="20987033" y="4591412"/>
                <a:ext cx="1470631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8" h="273">
                    <a:moveTo>
                      <a:pt x="248" y="273"/>
                    </a:moveTo>
                    <a:lnTo>
                      <a:pt x="92" y="0"/>
                    </a:lnTo>
                    <a:lnTo>
                      <a:pt x="0" y="0"/>
                    </a:lnTo>
                    <a:lnTo>
                      <a:pt x="157" y="273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Arial Unicode MS" pitchFamily="2"/>
                </a:endParaRPr>
              </a:p>
            </p:txBody>
          </p:sp>
          <p:sp>
            <p:nvSpPr>
              <p:cNvPr id="47" name="Freeform: Shape 1112">
                <a:extLst>
                  <a:ext uri="{FF2B5EF4-FFF2-40B4-BE49-F238E27FC236}">
                    <a16:creationId xmlns:a16="http://schemas.microsoft.com/office/drawing/2014/main" id="{A3C009AD-DF17-4EBA-BD09-13095BA918C5}"/>
                  </a:ext>
                </a:extLst>
              </p:cNvPr>
              <p:cNvSpPr/>
              <p:nvPr/>
            </p:nvSpPr>
            <p:spPr>
              <a:xfrm>
                <a:off x="20987033" y="6201857"/>
                <a:ext cx="1470631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8" h="272">
                    <a:moveTo>
                      <a:pt x="248" y="0"/>
                    </a:moveTo>
                    <a:lnTo>
                      <a:pt x="92" y="272"/>
                    </a:lnTo>
                    <a:lnTo>
                      <a:pt x="0" y="272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Arial Unicode MS" pitchFamily="2"/>
                </a:endParaRPr>
              </a:p>
            </p:txBody>
          </p:sp>
          <p:sp>
            <p:nvSpPr>
              <p:cNvPr id="52" name="Freeform: Shape 1113">
                <a:extLst>
                  <a:ext uri="{FF2B5EF4-FFF2-40B4-BE49-F238E27FC236}">
                    <a16:creationId xmlns:a16="http://schemas.microsoft.com/office/drawing/2014/main" id="{03D71C8E-8719-4359-81CB-6C9FF43EDA77}"/>
                  </a:ext>
                </a:extLst>
              </p:cNvPr>
              <p:cNvSpPr/>
              <p:nvPr/>
            </p:nvSpPr>
            <p:spPr>
              <a:xfrm>
                <a:off x="1172232" y="4320385"/>
                <a:ext cx="4334491" cy="376291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29" h="633">
                    <a:moveTo>
                      <a:pt x="187" y="624"/>
                    </a:moveTo>
                    <a:lnTo>
                      <a:pt x="9" y="316"/>
                    </a:lnTo>
                    <a:lnTo>
                      <a:pt x="187" y="9"/>
                    </a:lnTo>
                    <a:lnTo>
                      <a:pt x="542" y="9"/>
                    </a:lnTo>
                    <a:lnTo>
                      <a:pt x="720" y="316"/>
                    </a:lnTo>
                    <a:lnTo>
                      <a:pt x="542" y="624"/>
                    </a:lnTo>
                    <a:close/>
                    <a:moveTo>
                      <a:pt x="182" y="633"/>
                    </a:moveTo>
                    <a:lnTo>
                      <a:pt x="547" y="633"/>
                    </a:lnTo>
                    <a:lnTo>
                      <a:pt x="729" y="316"/>
                    </a:lnTo>
                    <a:lnTo>
                      <a:pt x="547" y="0"/>
                    </a:lnTo>
                    <a:lnTo>
                      <a:pt x="182" y="0"/>
                    </a:lnTo>
                    <a:lnTo>
                      <a:pt x="0" y="316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Arial Unicode MS" pitchFamily="2"/>
                </a:endParaRPr>
              </a:p>
            </p:txBody>
          </p:sp>
          <p:sp>
            <p:nvSpPr>
              <p:cNvPr id="53" name="Freeform: Shape 1114">
                <a:extLst>
                  <a:ext uri="{FF2B5EF4-FFF2-40B4-BE49-F238E27FC236}">
                    <a16:creationId xmlns:a16="http://schemas.microsoft.com/office/drawing/2014/main" id="{68C88F98-9FCE-4BBC-8990-8A9064D0A3D1}"/>
                  </a:ext>
                </a:extLst>
              </p:cNvPr>
              <p:cNvSpPr/>
              <p:nvPr/>
            </p:nvSpPr>
            <p:spPr>
              <a:xfrm>
                <a:off x="1463977" y="4591412"/>
                <a:ext cx="3751002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31" h="273">
                    <a:moveTo>
                      <a:pt x="159" y="0"/>
                    </a:moveTo>
                    <a:lnTo>
                      <a:pt x="473" y="0"/>
                    </a:lnTo>
                    <a:lnTo>
                      <a:pt x="631" y="273"/>
                    </a:lnTo>
                    <a:lnTo>
                      <a:pt x="0" y="273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Arial Unicode MS" pitchFamily="2"/>
                </a:endParaRPr>
              </a:p>
            </p:txBody>
          </p:sp>
          <p:sp>
            <p:nvSpPr>
              <p:cNvPr id="54" name="Freeform: Shape 1115">
                <a:extLst>
                  <a:ext uri="{FF2B5EF4-FFF2-40B4-BE49-F238E27FC236}">
                    <a16:creationId xmlns:a16="http://schemas.microsoft.com/office/drawing/2014/main" id="{F635AB00-5E91-4ACD-BA12-2E8C793C88BA}"/>
                  </a:ext>
                </a:extLst>
              </p:cNvPr>
              <p:cNvSpPr/>
              <p:nvPr/>
            </p:nvSpPr>
            <p:spPr>
              <a:xfrm>
                <a:off x="1463977" y="6201857"/>
                <a:ext cx="3751002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31" h="272">
                    <a:moveTo>
                      <a:pt x="159" y="272"/>
                    </a:moveTo>
                    <a:lnTo>
                      <a:pt x="473" y="272"/>
                    </a:lnTo>
                    <a:lnTo>
                      <a:pt x="6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Arial Unicode MS" pitchFamily="2"/>
                </a:endParaRPr>
              </a:p>
            </p:txBody>
          </p:sp>
          <p:sp>
            <p:nvSpPr>
              <p:cNvPr id="55" name="Freeform: Shape 1293">
                <a:extLst>
                  <a:ext uri="{FF2B5EF4-FFF2-40B4-BE49-F238E27FC236}">
                    <a16:creationId xmlns:a16="http://schemas.microsoft.com/office/drawing/2014/main" id="{DE8C8D20-88BD-4672-82E8-025915201E5E}"/>
                  </a:ext>
                </a:extLst>
              </p:cNvPr>
              <p:cNvSpPr/>
              <p:nvPr/>
            </p:nvSpPr>
            <p:spPr>
              <a:xfrm>
                <a:off x="6542698" y="4320385"/>
                <a:ext cx="4340445" cy="376291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30" h="633">
                    <a:moveTo>
                      <a:pt x="186" y="624"/>
                    </a:moveTo>
                    <a:lnTo>
                      <a:pt x="9" y="316"/>
                    </a:lnTo>
                    <a:lnTo>
                      <a:pt x="186" y="9"/>
                    </a:lnTo>
                    <a:lnTo>
                      <a:pt x="542" y="9"/>
                    </a:lnTo>
                    <a:lnTo>
                      <a:pt x="720" y="316"/>
                    </a:lnTo>
                    <a:lnTo>
                      <a:pt x="542" y="624"/>
                    </a:lnTo>
                    <a:close/>
                    <a:moveTo>
                      <a:pt x="182" y="633"/>
                    </a:moveTo>
                    <a:lnTo>
                      <a:pt x="547" y="633"/>
                    </a:lnTo>
                    <a:lnTo>
                      <a:pt x="730" y="316"/>
                    </a:lnTo>
                    <a:lnTo>
                      <a:pt x="547" y="0"/>
                    </a:lnTo>
                    <a:lnTo>
                      <a:pt x="182" y="0"/>
                    </a:lnTo>
                    <a:lnTo>
                      <a:pt x="0" y="316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Arial Unicode MS" pitchFamily="2"/>
                </a:endParaRPr>
              </a:p>
            </p:txBody>
          </p:sp>
          <p:sp>
            <p:nvSpPr>
              <p:cNvPr id="56" name="Freeform: Shape 1294">
                <a:extLst>
                  <a:ext uri="{FF2B5EF4-FFF2-40B4-BE49-F238E27FC236}">
                    <a16:creationId xmlns:a16="http://schemas.microsoft.com/office/drawing/2014/main" id="{E37D070A-0450-4F4E-A16E-9F424DEE5EDE}"/>
                  </a:ext>
                </a:extLst>
              </p:cNvPr>
              <p:cNvSpPr/>
              <p:nvPr/>
            </p:nvSpPr>
            <p:spPr>
              <a:xfrm>
                <a:off x="6846367" y="4591412"/>
                <a:ext cx="3739094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3">
                    <a:moveTo>
                      <a:pt x="156" y="0"/>
                    </a:moveTo>
                    <a:lnTo>
                      <a:pt x="471" y="0"/>
                    </a:lnTo>
                    <a:lnTo>
                      <a:pt x="629" y="273"/>
                    </a:lnTo>
                    <a:lnTo>
                      <a:pt x="0" y="273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Arial Unicode MS" pitchFamily="2"/>
                </a:endParaRPr>
              </a:p>
            </p:txBody>
          </p:sp>
          <p:sp>
            <p:nvSpPr>
              <p:cNvPr id="57" name="Freeform: Shape 1295">
                <a:extLst>
                  <a:ext uri="{FF2B5EF4-FFF2-40B4-BE49-F238E27FC236}">
                    <a16:creationId xmlns:a16="http://schemas.microsoft.com/office/drawing/2014/main" id="{93EA0055-5861-4427-B6A8-E4CD640EADCA}"/>
                  </a:ext>
                </a:extLst>
              </p:cNvPr>
              <p:cNvSpPr/>
              <p:nvPr/>
            </p:nvSpPr>
            <p:spPr>
              <a:xfrm>
                <a:off x="6846367" y="6201857"/>
                <a:ext cx="3739094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2">
                    <a:moveTo>
                      <a:pt x="156" y="272"/>
                    </a:moveTo>
                    <a:lnTo>
                      <a:pt x="471" y="272"/>
                    </a:lnTo>
                    <a:lnTo>
                      <a:pt x="6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Arial Unicode MS" pitchFamily="2"/>
                </a:endParaRPr>
              </a:p>
            </p:txBody>
          </p:sp>
          <p:sp>
            <p:nvSpPr>
              <p:cNvPr id="58" name="Freeform: Shape 1473">
                <a:extLst>
                  <a:ext uri="{FF2B5EF4-FFF2-40B4-BE49-F238E27FC236}">
                    <a16:creationId xmlns:a16="http://schemas.microsoft.com/office/drawing/2014/main" id="{BB4538F4-F15D-4CC8-8C35-8674F7FE8656}"/>
                  </a:ext>
                </a:extLst>
              </p:cNvPr>
              <p:cNvSpPr/>
              <p:nvPr/>
            </p:nvSpPr>
            <p:spPr>
              <a:xfrm>
                <a:off x="11913197" y="4320385"/>
                <a:ext cx="4340445" cy="376291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30" h="633">
                    <a:moveTo>
                      <a:pt x="186" y="624"/>
                    </a:moveTo>
                    <a:lnTo>
                      <a:pt x="9" y="316"/>
                    </a:lnTo>
                    <a:lnTo>
                      <a:pt x="186" y="9"/>
                    </a:lnTo>
                    <a:lnTo>
                      <a:pt x="542" y="9"/>
                    </a:lnTo>
                    <a:lnTo>
                      <a:pt x="719" y="316"/>
                    </a:lnTo>
                    <a:lnTo>
                      <a:pt x="542" y="624"/>
                    </a:lnTo>
                    <a:close/>
                    <a:moveTo>
                      <a:pt x="182" y="633"/>
                    </a:moveTo>
                    <a:lnTo>
                      <a:pt x="547" y="633"/>
                    </a:lnTo>
                    <a:lnTo>
                      <a:pt x="730" y="316"/>
                    </a:lnTo>
                    <a:lnTo>
                      <a:pt x="547" y="0"/>
                    </a:lnTo>
                    <a:lnTo>
                      <a:pt x="182" y="0"/>
                    </a:lnTo>
                    <a:lnTo>
                      <a:pt x="0" y="316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Arial Unicode MS" pitchFamily="2"/>
                </a:endParaRPr>
              </a:p>
            </p:txBody>
          </p:sp>
          <p:sp>
            <p:nvSpPr>
              <p:cNvPr id="62" name="Freeform: Shape 1474">
                <a:extLst>
                  <a:ext uri="{FF2B5EF4-FFF2-40B4-BE49-F238E27FC236}">
                    <a16:creationId xmlns:a16="http://schemas.microsoft.com/office/drawing/2014/main" id="{6E3B4CD3-11F5-4000-9F66-C0DAD930A409}"/>
                  </a:ext>
                </a:extLst>
              </p:cNvPr>
              <p:cNvSpPr/>
              <p:nvPr/>
            </p:nvSpPr>
            <p:spPr>
              <a:xfrm>
                <a:off x="12216833" y="4591412"/>
                <a:ext cx="3739094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3">
                    <a:moveTo>
                      <a:pt x="156" y="0"/>
                    </a:moveTo>
                    <a:lnTo>
                      <a:pt x="472" y="0"/>
                    </a:lnTo>
                    <a:lnTo>
                      <a:pt x="629" y="273"/>
                    </a:lnTo>
                    <a:lnTo>
                      <a:pt x="0" y="273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Arial Unicode MS" pitchFamily="2"/>
                </a:endParaRPr>
              </a:p>
            </p:txBody>
          </p:sp>
          <p:sp>
            <p:nvSpPr>
              <p:cNvPr id="63" name="Freeform: Shape 1475">
                <a:extLst>
                  <a:ext uri="{FF2B5EF4-FFF2-40B4-BE49-F238E27FC236}">
                    <a16:creationId xmlns:a16="http://schemas.microsoft.com/office/drawing/2014/main" id="{14D43519-D3F8-4B1A-875B-6513E8166832}"/>
                  </a:ext>
                </a:extLst>
              </p:cNvPr>
              <p:cNvSpPr/>
              <p:nvPr/>
            </p:nvSpPr>
            <p:spPr>
              <a:xfrm>
                <a:off x="12216833" y="6201857"/>
                <a:ext cx="3739094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2">
                    <a:moveTo>
                      <a:pt x="156" y="272"/>
                    </a:moveTo>
                    <a:lnTo>
                      <a:pt x="472" y="272"/>
                    </a:lnTo>
                    <a:lnTo>
                      <a:pt x="6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Arial Unicode MS" pitchFamily="2"/>
                </a:endParaRPr>
              </a:p>
            </p:txBody>
          </p:sp>
          <p:sp>
            <p:nvSpPr>
              <p:cNvPr id="64" name="Freeform: Shape 1653">
                <a:extLst>
                  <a:ext uri="{FF2B5EF4-FFF2-40B4-BE49-F238E27FC236}">
                    <a16:creationId xmlns:a16="http://schemas.microsoft.com/office/drawing/2014/main" id="{FFD67B9B-9F98-4FE8-A77C-C64102A6C1FF}"/>
                  </a:ext>
                </a:extLst>
              </p:cNvPr>
              <p:cNvSpPr/>
              <p:nvPr/>
            </p:nvSpPr>
            <p:spPr>
              <a:xfrm>
                <a:off x="17283679" y="4320385"/>
                <a:ext cx="4340445" cy="376291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30" h="633">
                    <a:moveTo>
                      <a:pt x="186" y="624"/>
                    </a:moveTo>
                    <a:lnTo>
                      <a:pt x="11" y="316"/>
                    </a:lnTo>
                    <a:lnTo>
                      <a:pt x="186" y="9"/>
                    </a:lnTo>
                    <a:lnTo>
                      <a:pt x="542" y="9"/>
                    </a:lnTo>
                    <a:lnTo>
                      <a:pt x="719" y="316"/>
                    </a:lnTo>
                    <a:lnTo>
                      <a:pt x="542" y="624"/>
                    </a:lnTo>
                    <a:close/>
                    <a:moveTo>
                      <a:pt x="182" y="633"/>
                    </a:moveTo>
                    <a:lnTo>
                      <a:pt x="546" y="633"/>
                    </a:lnTo>
                    <a:lnTo>
                      <a:pt x="730" y="316"/>
                    </a:lnTo>
                    <a:lnTo>
                      <a:pt x="546" y="0"/>
                    </a:lnTo>
                    <a:lnTo>
                      <a:pt x="182" y="0"/>
                    </a:lnTo>
                    <a:lnTo>
                      <a:pt x="0" y="316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Arial Unicode MS" pitchFamily="2"/>
                </a:endParaRPr>
              </a:p>
            </p:txBody>
          </p:sp>
          <p:sp>
            <p:nvSpPr>
              <p:cNvPr id="65" name="Freeform: Shape 1654">
                <a:extLst>
                  <a:ext uri="{FF2B5EF4-FFF2-40B4-BE49-F238E27FC236}">
                    <a16:creationId xmlns:a16="http://schemas.microsoft.com/office/drawing/2014/main" id="{AE05929D-0135-44BC-AE1F-3E3544D915CE}"/>
                  </a:ext>
                </a:extLst>
              </p:cNvPr>
              <p:cNvSpPr/>
              <p:nvPr/>
            </p:nvSpPr>
            <p:spPr>
              <a:xfrm>
                <a:off x="17581378" y="4591412"/>
                <a:ext cx="3739094" cy="16194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3">
                    <a:moveTo>
                      <a:pt x="157" y="0"/>
                    </a:moveTo>
                    <a:lnTo>
                      <a:pt x="473" y="0"/>
                    </a:lnTo>
                    <a:lnTo>
                      <a:pt x="629" y="273"/>
                    </a:lnTo>
                    <a:lnTo>
                      <a:pt x="0" y="273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Arial Unicode MS" pitchFamily="2"/>
                </a:endParaRPr>
              </a:p>
            </p:txBody>
          </p:sp>
          <p:sp>
            <p:nvSpPr>
              <p:cNvPr id="69" name="Freeform: Shape 1655">
                <a:extLst>
                  <a:ext uri="{FF2B5EF4-FFF2-40B4-BE49-F238E27FC236}">
                    <a16:creationId xmlns:a16="http://schemas.microsoft.com/office/drawing/2014/main" id="{78390806-88A6-4C98-868E-ED76307F2620}"/>
                  </a:ext>
                </a:extLst>
              </p:cNvPr>
              <p:cNvSpPr/>
              <p:nvPr/>
            </p:nvSpPr>
            <p:spPr>
              <a:xfrm>
                <a:off x="17581378" y="6201857"/>
                <a:ext cx="3739094" cy="161352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9" h="272">
                    <a:moveTo>
                      <a:pt x="157" y="272"/>
                    </a:moveTo>
                    <a:lnTo>
                      <a:pt x="473" y="272"/>
                    </a:lnTo>
                    <a:lnTo>
                      <a:pt x="6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dirty="0">
                  <a:ln>
                    <a:noFill/>
                  </a:ln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Arial Unicode MS" pitchFamily="2"/>
                </a:endParaRPr>
              </a:p>
            </p:txBody>
          </p:sp>
        </p:grpSp>
        <p:sp>
          <p:nvSpPr>
            <p:cNvPr id="32" name="Rectangle 793">
              <a:extLst>
                <a:ext uri="{FF2B5EF4-FFF2-40B4-BE49-F238E27FC236}">
                  <a16:creationId xmlns:a16="http://schemas.microsoft.com/office/drawing/2014/main" id="{0012FFE0-F81F-4ACF-8561-2518A2DF35E4}"/>
                </a:ext>
              </a:extLst>
            </p:cNvPr>
            <p:cNvSpPr/>
            <p:nvPr/>
          </p:nvSpPr>
          <p:spPr>
            <a:xfrm>
              <a:off x="2549490" y="4832119"/>
              <a:ext cx="2077939" cy="2032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" panose="020F0502020204030203" pitchFamily="34" charset="0"/>
                </a:rPr>
                <a:t>S</a:t>
              </a:r>
            </a:p>
          </p:txBody>
        </p:sp>
        <p:sp>
          <p:nvSpPr>
            <p:cNvPr id="36" name="Rectangle 794">
              <a:extLst>
                <a:ext uri="{FF2B5EF4-FFF2-40B4-BE49-F238E27FC236}">
                  <a16:creationId xmlns:a16="http://schemas.microsoft.com/office/drawing/2014/main" id="{17C88958-7360-4157-8F2F-A5A211B82A84}"/>
                </a:ext>
              </a:extLst>
            </p:cNvPr>
            <p:cNvSpPr/>
            <p:nvPr/>
          </p:nvSpPr>
          <p:spPr>
            <a:xfrm>
              <a:off x="7922934" y="4832119"/>
              <a:ext cx="2077939" cy="2032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" panose="020F0502020204030203" pitchFamily="34" charset="0"/>
                </a:rPr>
                <a:t>W</a:t>
              </a:r>
            </a:p>
          </p:txBody>
        </p:sp>
        <p:sp>
          <p:nvSpPr>
            <p:cNvPr id="38" name="Rectangle 795">
              <a:extLst>
                <a:ext uri="{FF2B5EF4-FFF2-40B4-BE49-F238E27FC236}">
                  <a16:creationId xmlns:a16="http://schemas.microsoft.com/office/drawing/2014/main" id="{E3B4E8E0-886F-4BB3-95DD-E6F169429B35}"/>
                </a:ext>
              </a:extLst>
            </p:cNvPr>
            <p:cNvSpPr/>
            <p:nvPr/>
          </p:nvSpPr>
          <p:spPr>
            <a:xfrm>
              <a:off x="13293432" y="4832119"/>
              <a:ext cx="2077939" cy="2032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" panose="020F0502020204030203" pitchFamily="34" charset="0"/>
                </a:rPr>
                <a:t>O</a:t>
              </a:r>
            </a:p>
          </p:txBody>
        </p:sp>
        <p:sp>
          <p:nvSpPr>
            <p:cNvPr id="39" name="Rectangle 796">
              <a:extLst>
                <a:ext uri="{FF2B5EF4-FFF2-40B4-BE49-F238E27FC236}">
                  <a16:creationId xmlns:a16="http://schemas.microsoft.com/office/drawing/2014/main" id="{F5DCA90F-5FCC-4AA4-A64A-2EEB68008CED}"/>
                </a:ext>
              </a:extLst>
            </p:cNvPr>
            <p:cNvSpPr/>
            <p:nvPr/>
          </p:nvSpPr>
          <p:spPr>
            <a:xfrm>
              <a:off x="18660938" y="4832119"/>
              <a:ext cx="2077939" cy="2032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" panose="020F0502020204030203" pitchFamily="34" charset="0"/>
                </a:rPr>
                <a:t>T</a:t>
              </a:r>
            </a:p>
          </p:txBody>
        </p:sp>
      </p:grpSp>
      <p:grpSp>
        <p:nvGrpSpPr>
          <p:cNvPr id="70" name="Group 797">
            <a:extLst>
              <a:ext uri="{FF2B5EF4-FFF2-40B4-BE49-F238E27FC236}">
                <a16:creationId xmlns:a16="http://schemas.microsoft.com/office/drawing/2014/main" id="{4FF649C1-D8F3-4945-AAC6-D9F9D45B7CD8}"/>
              </a:ext>
            </a:extLst>
          </p:cNvPr>
          <p:cNvGrpSpPr/>
          <p:nvPr/>
        </p:nvGrpSpPr>
        <p:grpSpPr>
          <a:xfrm>
            <a:off x="434767" y="4304874"/>
            <a:ext cx="3375139" cy="1252525"/>
            <a:chOff x="13709068" y="6983819"/>
            <a:chExt cx="4584275" cy="192437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2B1D38A-DE5F-410F-B45F-7F8C5BC45A41}"/>
                </a:ext>
              </a:extLst>
            </p:cNvPr>
            <p:cNvSpPr txBox="1"/>
            <p:nvPr/>
          </p:nvSpPr>
          <p:spPr>
            <a:xfrm>
              <a:off x="13709068" y="7421619"/>
              <a:ext cx="4584275" cy="1486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 Light" panose="020F0502020204030203" pitchFamily="34" charset="0"/>
                </a:rPr>
                <a:t>뉴스 </a:t>
              </a:r>
              <a:r>
                <a:rPr lang="en-US" altLang="ko-KR" sz="13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 Light" panose="020F0502020204030203" pitchFamily="34" charset="0"/>
                </a:rPr>
                <a:t>data </a:t>
              </a:r>
              <a:r>
                <a:rPr lang="ko-KR" altLang="en-US" sz="13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 Light" panose="020F0502020204030203" pitchFamily="34" charset="0"/>
                </a:rPr>
                <a:t>기반 키워드 적용으로 수치 </a:t>
              </a:r>
              <a:r>
                <a:rPr lang="en-US" altLang="ko-KR" sz="13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 Light" panose="020F0502020204030203" pitchFamily="34" charset="0"/>
                </a:rPr>
                <a:t>data </a:t>
              </a:r>
              <a:r>
                <a:rPr lang="ko-KR" altLang="en-US" sz="13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 Light" panose="020F0502020204030203" pitchFamily="34" charset="0"/>
                </a:rPr>
                <a:t>이외의 투자 심리 반영</a:t>
              </a:r>
              <a:endPara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 Light" panose="020F0502020204030203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 Light" panose="020F0502020204030203" pitchFamily="34" charset="0"/>
                </a:rPr>
                <a:t>전기차 분야 예측 기능 제공</a:t>
              </a:r>
              <a:endPara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 Light" panose="020F0502020204030203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099A400-6E02-4A72-8C6E-57E1B40B5C7C}"/>
                </a:ext>
              </a:extLst>
            </p:cNvPr>
            <p:cNvSpPr txBox="1"/>
            <p:nvPr/>
          </p:nvSpPr>
          <p:spPr>
            <a:xfrm>
              <a:off x="14698933" y="6983819"/>
              <a:ext cx="1460516" cy="49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2"/>
                  </a:solidFill>
                  <a:latin typeface="ELAND 초이스OTF Bold" panose="02020503020101020101" pitchFamily="18" charset="-127"/>
                  <a:ea typeface="ELAND 초이스OTF Bold" panose="02020503020101020101" pitchFamily="18" charset="-127"/>
                  <a:cs typeface="Lato" panose="020F0502020204030203" pitchFamily="34" charset="0"/>
                </a:rPr>
                <a:t>Strengths</a:t>
              </a:r>
            </a:p>
          </p:txBody>
        </p:sp>
      </p:grpSp>
      <p:grpSp>
        <p:nvGrpSpPr>
          <p:cNvPr id="73" name="Group 800">
            <a:extLst>
              <a:ext uri="{FF2B5EF4-FFF2-40B4-BE49-F238E27FC236}">
                <a16:creationId xmlns:a16="http://schemas.microsoft.com/office/drawing/2014/main" id="{4D207AD2-6085-4AED-917C-1D569641832C}"/>
              </a:ext>
            </a:extLst>
          </p:cNvPr>
          <p:cNvGrpSpPr/>
          <p:nvPr/>
        </p:nvGrpSpPr>
        <p:grpSpPr>
          <a:xfrm>
            <a:off x="6512689" y="4264457"/>
            <a:ext cx="2789371" cy="1305550"/>
            <a:chOff x="14141431" y="6836170"/>
            <a:chExt cx="4767179" cy="200584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AC4DE94-9630-4045-8B5A-4EC3CF390DFA}"/>
                </a:ext>
              </a:extLst>
            </p:cNvPr>
            <p:cNvSpPr txBox="1"/>
            <p:nvPr/>
          </p:nvSpPr>
          <p:spPr>
            <a:xfrm>
              <a:off x="14141431" y="7355438"/>
              <a:ext cx="4767179" cy="1486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 Light" panose="020F0502020204030203" pitchFamily="34" charset="0"/>
                </a:rPr>
                <a:t>지속 성장하고 있는 </a:t>
              </a:r>
              <a:r>
                <a:rPr lang="ko-KR" altLang="en-US" sz="1300" dirty="0" err="1"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 Light" panose="020F0502020204030203" pitchFamily="34" charset="0"/>
                </a:rPr>
                <a:t>로보어드바이저</a:t>
              </a:r>
              <a:r>
                <a:rPr lang="ko-KR" altLang="en-US" sz="13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 Light" panose="020F0502020204030203" pitchFamily="34" charset="0"/>
                </a:rPr>
                <a:t> 시장</a:t>
              </a:r>
              <a:endPara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 Light" panose="020F0502020204030203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 Light" panose="020F0502020204030203" pitchFamily="34" charset="0"/>
                </a:rPr>
                <a:t>신규 투자자수 증가</a:t>
              </a:r>
              <a:endParaRPr lang="en-US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 Light" panose="020F0502020204030203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3809723-6A39-431F-95B8-C39A9EBFF120}"/>
                </a:ext>
              </a:extLst>
            </p:cNvPr>
            <p:cNvSpPr txBox="1"/>
            <p:nvPr/>
          </p:nvSpPr>
          <p:spPr>
            <a:xfrm>
              <a:off x="14387543" y="6836170"/>
              <a:ext cx="2230594" cy="49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2"/>
                  </a:solidFill>
                  <a:latin typeface="ELAND 초이스OTF Bold" panose="02020503020101020101" pitchFamily="18" charset="-127"/>
                  <a:ea typeface="ELAND 초이스OTF Bold" panose="02020503020101020101" pitchFamily="18" charset="-127"/>
                  <a:cs typeface="Lato" panose="020F0502020204030203" pitchFamily="34" charset="0"/>
                </a:rPr>
                <a:t>Opportunity</a:t>
              </a:r>
            </a:p>
          </p:txBody>
        </p:sp>
      </p:grpSp>
      <p:grpSp>
        <p:nvGrpSpPr>
          <p:cNvPr id="76" name="Group 803">
            <a:extLst>
              <a:ext uri="{FF2B5EF4-FFF2-40B4-BE49-F238E27FC236}">
                <a16:creationId xmlns:a16="http://schemas.microsoft.com/office/drawing/2014/main" id="{874B3707-614D-4F1D-AF81-DBC83B4B2308}"/>
              </a:ext>
            </a:extLst>
          </p:cNvPr>
          <p:cNvGrpSpPr/>
          <p:nvPr/>
        </p:nvGrpSpPr>
        <p:grpSpPr>
          <a:xfrm>
            <a:off x="8667427" y="4246173"/>
            <a:ext cx="3071293" cy="1605632"/>
            <a:chOff x="13269857" y="7027919"/>
            <a:chExt cx="4718734" cy="246689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7569F78-C7AC-427B-B2A2-DF89BD9575A1}"/>
                </a:ext>
              </a:extLst>
            </p:cNvPr>
            <p:cNvSpPr txBox="1"/>
            <p:nvPr/>
          </p:nvSpPr>
          <p:spPr>
            <a:xfrm>
              <a:off x="13269857" y="7547187"/>
              <a:ext cx="4718734" cy="1947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 Light" panose="020F0502020204030203" pitchFamily="34" charset="0"/>
                </a:rPr>
                <a:t>신생분야이기 때문에 산업안정성 낮음</a:t>
              </a:r>
              <a:endPara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 Light" panose="020F0502020204030203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 Light" panose="020F0502020204030203" pitchFamily="34" charset="0"/>
                </a:rPr>
                <a:t>미래에 있을 새로운 변수에 대응하기 어려움</a:t>
              </a:r>
              <a:endParaRPr lang="en-US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 Light" panose="020F050202020403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9ADC10B-6B27-4D4A-9926-CA6C43A3ED44}"/>
                </a:ext>
              </a:extLst>
            </p:cNvPr>
            <p:cNvSpPr txBox="1"/>
            <p:nvPr/>
          </p:nvSpPr>
          <p:spPr>
            <a:xfrm>
              <a:off x="14785486" y="7027919"/>
              <a:ext cx="1361465" cy="496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2"/>
                  </a:solidFill>
                  <a:latin typeface="ELAND 초이스OTF Bold" panose="02020503020101020101" pitchFamily="18" charset="-127"/>
                  <a:ea typeface="ELAND 초이스OTF Bold" panose="02020503020101020101" pitchFamily="18" charset="-127"/>
                  <a:cs typeface="Lato" panose="020F0502020204030203" pitchFamily="34" charset="0"/>
                </a:rPr>
                <a:t>Threats</a:t>
              </a:r>
            </a:p>
          </p:txBody>
        </p:sp>
      </p:grpSp>
      <p:grpSp>
        <p:nvGrpSpPr>
          <p:cNvPr id="81" name="Group 806">
            <a:extLst>
              <a:ext uri="{FF2B5EF4-FFF2-40B4-BE49-F238E27FC236}">
                <a16:creationId xmlns:a16="http://schemas.microsoft.com/office/drawing/2014/main" id="{06CFE709-1555-44DC-A813-59819C25B055}"/>
              </a:ext>
            </a:extLst>
          </p:cNvPr>
          <p:cNvGrpSpPr/>
          <p:nvPr/>
        </p:nvGrpSpPr>
        <p:grpSpPr>
          <a:xfrm>
            <a:off x="3548222" y="4264456"/>
            <a:ext cx="3386444" cy="1004501"/>
            <a:chOff x="18399366" y="6261086"/>
            <a:chExt cx="4766391" cy="1543316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B7BE25E-3F87-40EC-AD7E-05861B63B007}"/>
                </a:ext>
              </a:extLst>
            </p:cNvPr>
            <p:cNvSpPr txBox="1"/>
            <p:nvPr/>
          </p:nvSpPr>
          <p:spPr>
            <a:xfrm>
              <a:off x="18415278" y="6778870"/>
              <a:ext cx="4750479" cy="1025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 Light" panose="020F0502020204030203" pitchFamily="34" charset="0"/>
                </a:rPr>
                <a:t>전기차 관련 </a:t>
              </a:r>
              <a:r>
                <a:rPr lang="en-US" altLang="ko-KR" sz="13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 Light" panose="020F0502020204030203" pitchFamily="34" charset="0"/>
                </a:rPr>
                <a:t>5</a:t>
              </a:r>
              <a:r>
                <a:rPr lang="ko-KR" altLang="en-US" sz="13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 Light" panose="020F0502020204030203" pitchFamily="34" charset="0"/>
                </a:rPr>
                <a:t>개 종목만 예측</a:t>
              </a:r>
              <a:endPara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 Light" panose="020F0502020204030203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 Light" panose="020F0502020204030203" pitchFamily="34" charset="0"/>
                </a:rPr>
                <a:t>연계되어 있는 증권사 없음</a:t>
              </a:r>
              <a:endPara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 Light" panose="020F0502020204030203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1FC22E9-8D46-4B8D-948E-52FAEED852D4}"/>
                </a:ext>
              </a:extLst>
            </p:cNvPr>
            <p:cNvSpPr txBox="1"/>
            <p:nvPr/>
          </p:nvSpPr>
          <p:spPr>
            <a:xfrm>
              <a:off x="18399366" y="6261086"/>
              <a:ext cx="3091185" cy="496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chemeClr val="tx2"/>
                  </a:solidFill>
                  <a:latin typeface="ELAND 초이스OTF Bold" panose="02020503020101020101" pitchFamily="18" charset="-127"/>
                  <a:ea typeface="ELAND 초이스OTF Bold" panose="02020503020101020101" pitchFamily="18" charset="-127"/>
                  <a:cs typeface="Lato" panose="020F0502020204030203" pitchFamily="34" charset="0"/>
                </a:rPr>
                <a:t>Weakness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37A049E-342D-486A-93DF-44459D7693F9}"/>
              </a:ext>
            </a:extLst>
          </p:cNvPr>
          <p:cNvSpPr txBox="1"/>
          <p:nvPr/>
        </p:nvSpPr>
        <p:spPr>
          <a:xfrm>
            <a:off x="1153153" y="515266"/>
            <a:ext cx="999117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 Black" panose="020F0502020204030203" pitchFamily="34" charset="0"/>
              </a:rPr>
              <a:t>S.W.O.T DIAGRAM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C62AE00-8808-439B-99EF-65316FD3AD17}"/>
              </a:ext>
            </a:extLst>
          </p:cNvPr>
          <p:cNvSpPr/>
          <p:nvPr/>
        </p:nvSpPr>
        <p:spPr>
          <a:xfrm>
            <a:off x="3384420" y="1085014"/>
            <a:ext cx="5472366" cy="806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슬라이드 번호 개체 틀 2">
            <a:extLst>
              <a:ext uri="{FF2B5EF4-FFF2-40B4-BE49-F238E27FC236}">
                <a16:creationId xmlns:a16="http://schemas.microsoft.com/office/drawing/2014/main" id="{D7EF4F1C-7E1B-4E34-9303-1C68F4E792B4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57C2761-3003-4523-BB46-63FEC9D2DAF5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B7C50A-6337-4195-9B1F-F4745D6D7CFA}"/>
              </a:ext>
            </a:extLst>
          </p:cNvPr>
          <p:cNvSpPr txBox="1"/>
          <p:nvPr/>
        </p:nvSpPr>
        <p:spPr>
          <a:xfrm>
            <a:off x="9461062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698AA2-4CAF-4246-BC52-9016338CAB4D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추진 전략 및 방법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5C2079-0755-4DB6-85FE-14392D2D265B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- SWOT</a:t>
            </a:r>
            <a:endParaRPr lang="ko-KR" altLang="en-US" sz="1300" dirty="0">
              <a:solidFill>
                <a:srgbClr val="333F5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016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ounded Rectangle 2241">
            <a:extLst>
              <a:ext uri="{FF2B5EF4-FFF2-40B4-BE49-F238E27FC236}">
                <a16:creationId xmlns:a16="http://schemas.microsoft.com/office/drawing/2014/main" id="{7F4EDBD2-587F-49DA-802C-059417B6C9A6}"/>
              </a:ext>
            </a:extLst>
          </p:cNvPr>
          <p:cNvSpPr/>
          <p:nvPr/>
        </p:nvSpPr>
        <p:spPr>
          <a:xfrm>
            <a:off x="8195842" y="1807895"/>
            <a:ext cx="3649476" cy="119372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40" name="Rounded Rectangle 2240">
            <a:extLst>
              <a:ext uri="{FF2B5EF4-FFF2-40B4-BE49-F238E27FC236}">
                <a16:creationId xmlns:a16="http://schemas.microsoft.com/office/drawing/2014/main" id="{EC7C7F8D-63CF-494B-B18E-7B3648D0775A}"/>
              </a:ext>
            </a:extLst>
          </p:cNvPr>
          <p:cNvSpPr/>
          <p:nvPr/>
        </p:nvSpPr>
        <p:spPr>
          <a:xfrm>
            <a:off x="8246642" y="4705636"/>
            <a:ext cx="3649475" cy="119372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00" name="Freeform: Shape 7393">
            <a:extLst>
              <a:ext uri="{FF2B5EF4-FFF2-40B4-BE49-F238E27FC236}">
                <a16:creationId xmlns:a16="http://schemas.microsoft.com/office/drawing/2014/main" id="{D2401CBB-A39F-4A02-9862-9675337EDDF0}"/>
              </a:ext>
            </a:extLst>
          </p:cNvPr>
          <p:cNvSpPr/>
          <p:nvPr/>
        </p:nvSpPr>
        <p:spPr>
          <a:xfrm>
            <a:off x="7856100" y="5030994"/>
            <a:ext cx="725058" cy="693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5" h="275">
                <a:moveTo>
                  <a:pt x="275" y="137"/>
                </a:moveTo>
                <a:cubicBezTo>
                  <a:pt x="275" y="61"/>
                  <a:pt x="213" y="0"/>
                  <a:pt x="138" y="0"/>
                </a:cubicBezTo>
                <a:cubicBezTo>
                  <a:pt x="62" y="0"/>
                  <a:pt x="0" y="61"/>
                  <a:pt x="0" y="137"/>
                </a:cubicBezTo>
                <a:cubicBezTo>
                  <a:pt x="0" y="214"/>
                  <a:pt x="62" y="275"/>
                  <a:pt x="138" y="275"/>
                </a:cubicBezTo>
                <a:cubicBezTo>
                  <a:pt x="213" y="275"/>
                  <a:pt x="275" y="214"/>
                  <a:pt x="275" y="137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ELAND 초이스OTF Light" panose="02020503020101020101" pitchFamily="18" charset="-127"/>
              <a:ea typeface="ELAND 초이스OTF Light" panose="02020503020101020101" pitchFamily="18" charset="-127"/>
              <a:cs typeface="Arial Unicode MS" pitchFamily="2"/>
            </a:endParaRPr>
          </a:p>
        </p:txBody>
      </p:sp>
      <p:sp>
        <p:nvSpPr>
          <p:cNvPr id="195" name="Freeform: Shape 7381">
            <a:extLst>
              <a:ext uri="{FF2B5EF4-FFF2-40B4-BE49-F238E27FC236}">
                <a16:creationId xmlns:a16="http://schemas.microsoft.com/office/drawing/2014/main" id="{51611149-A539-4028-965D-E271C6925114}"/>
              </a:ext>
            </a:extLst>
          </p:cNvPr>
          <p:cNvSpPr/>
          <p:nvPr/>
        </p:nvSpPr>
        <p:spPr>
          <a:xfrm>
            <a:off x="6785767" y="5324070"/>
            <a:ext cx="1496853" cy="988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" h="16">
                <a:moveTo>
                  <a:pt x="227" y="16"/>
                </a:moveTo>
                <a:lnTo>
                  <a:pt x="0" y="16"/>
                </a:lnTo>
                <a:lnTo>
                  <a:pt x="0" y="0"/>
                </a:lnTo>
                <a:lnTo>
                  <a:pt x="22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ELAND 초이스OTF Light" panose="02020503020101020101" pitchFamily="18" charset="-127"/>
              <a:ea typeface="ELAND 초이스OTF Light" panose="02020503020101020101" pitchFamily="18" charset="-127"/>
              <a:cs typeface="Arial Unicode MS" pitchFamily="2"/>
            </a:endParaRPr>
          </a:p>
        </p:txBody>
      </p:sp>
      <p:sp>
        <p:nvSpPr>
          <p:cNvPr id="198" name="Freeform: Shape 7393">
            <a:extLst>
              <a:ext uri="{FF2B5EF4-FFF2-40B4-BE49-F238E27FC236}">
                <a16:creationId xmlns:a16="http://schemas.microsoft.com/office/drawing/2014/main" id="{6B1E2DCC-4C4A-4CD4-BD63-C61A9F05DD9D}"/>
              </a:ext>
            </a:extLst>
          </p:cNvPr>
          <p:cNvSpPr/>
          <p:nvPr/>
        </p:nvSpPr>
        <p:spPr>
          <a:xfrm>
            <a:off x="7839444" y="2074117"/>
            <a:ext cx="725058" cy="68955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5" h="275">
                <a:moveTo>
                  <a:pt x="275" y="137"/>
                </a:moveTo>
                <a:cubicBezTo>
                  <a:pt x="275" y="61"/>
                  <a:pt x="213" y="0"/>
                  <a:pt x="138" y="0"/>
                </a:cubicBezTo>
                <a:cubicBezTo>
                  <a:pt x="62" y="0"/>
                  <a:pt x="0" y="61"/>
                  <a:pt x="0" y="137"/>
                </a:cubicBezTo>
                <a:cubicBezTo>
                  <a:pt x="0" y="214"/>
                  <a:pt x="62" y="275"/>
                  <a:pt x="138" y="275"/>
                </a:cubicBezTo>
                <a:cubicBezTo>
                  <a:pt x="213" y="275"/>
                  <a:pt x="275" y="214"/>
                  <a:pt x="275" y="137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ELAND 초이스OTF Light" panose="02020503020101020101" pitchFamily="18" charset="-127"/>
              <a:ea typeface="ELAND 초이스OTF Light" panose="02020503020101020101" pitchFamily="18" charset="-127"/>
              <a:cs typeface="Arial Unicode MS" pitchFamily="2"/>
            </a:endParaRPr>
          </a:p>
        </p:txBody>
      </p:sp>
      <p:sp>
        <p:nvSpPr>
          <p:cNvPr id="142" name="Rounded Rectangle 2239">
            <a:extLst>
              <a:ext uri="{FF2B5EF4-FFF2-40B4-BE49-F238E27FC236}">
                <a16:creationId xmlns:a16="http://schemas.microsoft.com/office/drawing/2014/main" id="{6FC95C61-81B4-4EC7-938C-A42E387DDB95}"/>
              </a:ext>
            </a:extLst>
          </p:cNvPr>
          <p:cNvSpPr/>
          <p:nvPr/>
        </p:nvSpPr>
        <p:spPr>
          <a:xfrm>
            <a:off x="370325" y="4695048"/>
            <a:ext cx="3671033" cy="11937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93" name="Freeform: Shape 7393">
            <a:extLst>
              <a:ext uri="{FF2B5EF4-FFF2-40B4-BE49-F238E27FC236}">
                <a16:creationId xmlns:a16="http://schemas.microsoft.com/office/drawing/2014/main" id="{F353304B-D6D7-4A9F-8959-BC930F4D31AC}"/>
              </a:ext>
            </a:extLst>
          </p:cNvPr>
          <p:cNvSpPr/>
          <p:nvPr/>
        </p:nvSpPr>
        <p:spPr>
          <a:xfrm>
            <a:off x="3828244" y="4972196"/>
            <a:ext cx="725058" cy="693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5" h="275">
                <a:moveTo>
                  <a:pt x="275" y="137"/>
                </a:moveTo>
                <a:cubicBezTo>
                  <a:pt x="275" y="61"/>
                  <a:pt x="213" y="0"/>
                  <a:pt x="138" y="0"/>
                </a:cubicBezTo>
                <a:cubicBezTo>
                  <a:pt x="62" y="0"/>
                  <a:pt x="0" y="61"/>
                  <a:pt x="0" y="137"/>
                </a:cubicBezTo>
                <a:cubicBezTo>
                  <a:pt x="0" y="214"/>
                  <a:pt x="62" y="275"/>
                  <a:pt x="138" y="275"/>
                </a:cubicBezTo>
                <a:cubicBezTo>
                  <a:pt x="213" y="275"/>
                  <a:pt x="275" y="214"/>
                  <a:pt x="275" y="137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ELAND 초이스OTF Light" panose="02020503020101020101" pitchFamily="18" charset="-127"/>
              <a:ea typeface="ELAND 초이스OTF Light" panose="02020503020101020101" pitchFamily="18" charset="-127"/>
              <a:cs typeface="Arial Unicode MS" pitchFamily="2"/>
            </a:endParaRPr>
          </a:p>
        </p:txBody>
      </p:sp>
      <p:sp>
        <p:nvSpPr>
          <p:cNvPr id="190" name="Freeform: Shape 7381">
            <a:extLst>
              <a:ext uri="{FF2B5EF4-FFF2-40B4-BE49-F238E27FC236}">
                <a16:creationId xmlns:a16="http://schemas.microsoft.com/office/drawing/2014/main" id="{7F361228-E4B7-46CB-B8FB-5DAD2D47F3A6}"/>
              </a:ext>
            </a:extLst>
          </p:cNvPr>
          <p:cNvSpPr/>
          <p:nvPr/>
        </p:nvSpPr>
        <p:spPr>
          <a:xfrm>
            <a:off x="3957293" y="5284153"/>
            <a:ext cx="1496853" cy="988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" h="16">
                <a:moveTo>
                  <a:pt x="227" y="16"/>
                </a:moveTo>
                <a:lnTo>
                  <a:pt x="0" y="16"/>
                </a:lnTo>
                <a:lnTo>
                  <a:pt x="0" y="0"/>
                </a:lnTo>
                <a:lnTo>
                  <a:pt x="22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ELAND 초이스OTF Light" panose="02020503020101020101" pitchFamily="18" charset="-127"/>
              <a:ea typeface="ELAND 초이스OTF Light" panose="02020503020101020101" pitchFamily="18" charset="-127"/>
              <a:cs typeface="Arial Unicode MS" pitchFamily="2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1B104A93-F7C3-4665-B279-CD7BE3A5A35A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143" name="Rounded Rectangle 5">
            <a:extLst>
              <a:ext uri="{FF2B5EF4-FFF2-40B4-BE49-F238E27FC236}">
                <a16:creationId xmlns:a16="http://schemas.microsoft.com/office/drawing/2014/main" id="{334CEE7C-8178-407F-9C9E-D580781AA7DB}"/>
              </a:ext>
            </a:extLst>
          </p:cNvPr>
          <p:cNvSpPr/>
          <p:nvPr/>
        </p:nvSpPr>
        <p:spPr>
          <a:xfrm>
            <a:off x="370325" y="1828802"/>
            <a:ext cx="3671033" cy="119372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44" name="Freeform: Shape 7381">
            <a:extLst>
              <a:ext uri="{FF2B5EF4-FFF2-40B4-BE49-F238E27FC236}">
                <a16:creationId xmlns:a16="http://schemas.microsoft.com/office/drawing/2014/main" id="{59374CC2-EC88-4607-91ED-8B14C3BAAA04}"/>
              </a:ext>
            </a:extLst>
          </p:cNvPr>
          <p:cNvSpPr/>
          <p:nvPr/>
        </p:nvSpPr>
        <p:spPr>
          <a:xfrm>
            <a:off x="3947789" y="2417743"/>
            <a:ext cx="1496853" cy="988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" h="16">
                <a:moveTo>
                  <a:pt x="227" y="16"/>
                </a:moveTo>
                <a:lnTo>
                  <a:pt x="0" y="16"/>
                </a:lnTo>
                <a:lnTo>
                  <a:pt x="0" y="0"/>
                </a:lnTo>
                <a:lnTo>
                  <a:pt x="22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ELAND 초이스OTF Light" panose="02020503020101020101" pitchFamily="18" charset="-127"/>
              <a:ea typeface="ELAND 초이스OTF Light" panose="02020503020101020101" pitchFamily="18" charset="-127"/>
              <a:cs typeface="Arial Unicode MS" pitchFamily="2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9FA0126-A443-42C3-86DC-97E1D4F35FE1}"/>
              </a:ext>
            </a:extLst>
          </p:cNvPr>
          <p:cNvSpPr txBox="1"/>
          <p:nvPr/>
        </p:nvSpPr>
        <p:spPr>
          <a:xfrm>
            <a:off x="1153153" y="515266"/>
            <a:ext cx="999117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 Black" panose="020F0502020204030203" pitchFamily="34" charset="0"/>
              </a:rPr>
              <a:t>S.W.O.</a:t>
            </a:r>
            <a:r>
              <a:rPr lang="en-US" sz="3000" b="1" dirty="0">
                <a:solidFill>
                  <a:srgbClr val="44546A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 Black" panose="020F0502020204030203" pitchFamily="34" charset="0"/>
              </a:rPr>
              <a:t>T </a:t>
            </a:r>
            <a:r>
              <a:rPr lang="en-US" altLang="ko-KR" sz="3000" b="1" i="0" dirty="0">
                <a:solidFill>
                  <a:srgbClr val="44546A"/>
                </a:solidFill>
                <a:effectLst/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analysis</a:t>
            </a:r>
            <a:endParaRPr lang="en-US" sz="3000" b="1" dirty="0">
              <a:solidFill>
                <a:srgbClr val="44546A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  <a:cs typeface="Lato Black" panose="020F0502020204030203" pitchFamily="34" charset="0"/>
            </a:endParaRPr>
          </a:p>
        </p:txBody>
      </p:sp>
      <p:sp>
        <p:nvSpPr>
          <p:cNvPr id="150" name="Freeform: Shape 7380">
            <a:extLst>
              <a:ext uri="{FF2B5EF4-FFF2-40B4-BE49-F238E27FC236}">
                <a16:creationId xmlns:a16="http://schemas.microsoft.com/office/drawing/2014/main" id="{D8DD25E2-6D35-4F85-A70E-753569151BFD}"/>
              </a:ext>
            </a:extLst>
          </p:cNvPr>
          <p:cNvSpPr/>
          <p:nvPr/>
        </p:nvSpPr>
        <p:spPr>
          <a:xfrm>
            <a:off x="5358947" y="2427717"/>
            <a:ext cx="98342" cy="295529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" h="1077">
                <a:moveTo>
                  <a:pt x="16" y="1077"/>
                </a:moveTo>
                <a:lnTo>
                  <a:pt x="0" y="1077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ELAND 초이스OTF Light" panose="02020503020101020101" pitchFamily="18" charset="-127"/>
              <a:ea typeface="ELAND 초이스OTF Light" panose="02020503020101020101" pitchFamily="18" charset="-127"/>
              <a:cs typeface="Arial Unicode MS" pitchFamily="2"/>
            </a:endParaRPr>
          </a:p>
        </p:txBody>
      </p:sp>
      <p:sp>
        <p:nvSpPr>
          <p:cNvPr id="155" name="Freeform: Shape 7393">
            <a:extLst>
              <a:ext uri="{FF2B5EF4-FFF2-40B4-BE49-F238E27FC236}">
                <a16:creationId xmlns:a16="http://schemas.microsoft.com/office/drawing/2014/main" id="{C6F4578D-65F9-441B-A8E8-94D4A1B20DE8}"/>
              </a:ext>
            </a:extLst>
          </p:cNvPr>
          <p:cNvSpPr/>
          <p:nvPr/>
        </p:nvSpPr>
        <p:spPr>
          <a:xfrm>
            <a:off x="3784440" y="2069795"/>
            <a:ext cx="725058" cy="69387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5" h="275">
                <a:moveTo>
                  <a:pt x="275" y="137"/>
                </a:moveTo>
                <a:cubicBezTo>
                  <a:pt x="275" y="61"/>
                  <a:pt x="213" y="0"/>
                  <a:pt x="138" y="0"/>
                </a:cubicBezTo>
                <a:cubicBezTo>
                  <a:pt x="62" y="0"/>
                  <a:pt x="0" y="61"/>
                  <a:pt x="0" y="137"/>
                </a:cubicBezTo>
                <a:cubicBezTo>
                  <a:pt x="0" y="214"/>
                  <a:pt x="62" y="275"/>
                  <a:pt x="138" y="275"/>
                </a:cubicBezTo>
                <a:cubicBezTo>
                  <a:pt x="213" y="275"/>
                  <a:pt x="275" y="214"/>
                  <a:pt x="275" y="137"/>
                </a:cubicBez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ELAND 초이스OTF Light" panose="02020503020101020101" pitchFamily="18" charset="-127"/>
              <a:ea typeface="ELAND 초이스OTF Light" panose="02020503020101020101" pitchFamily="18" charset="-127"/>
              <a:cs typeface="Arial Unicode MS" pitchFamily="2"/>
            </a:endParaRPr>
          </a:p>
        </p:txBody>
      </p:sp>
      <p:sp>
        <p:nvSpPr>
          <p:cNvPr id="165" name="Freeform: Shape 8429">
            <a:extLst>
              <a:ext uri="{FF2B5EF4-FFF2-40B4-BE49-F238E27FC236}">
                <a16:creationId xmlns:a16="http://schemas.microsoft.com/office/drawing/2014/main" id="{5D27781D-1E11-4907-BB3C-1F7A790D3EDC}"/>
              </a:ext>
            </a:extLst>
          </p:cNvPr>
          <p:cNvSpPr/>
          <p:nvPr/>
        </p:nvSpPr>
        <p:spPr>
          <a:xfrm>
            <a:off x="7932105" y="5083837"/>
            <a:ext cx="615054" cy="57835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1">
                <a:moveTo>
                  <a:pt x="120" y="241"/>
                </a:moveTo>
                <a:cubicBezTo>
                  <a:pt x="186" y="241"/>
                  <a:pt x="242" y="186"/>
                  <a:pt x="242" y="120"/>
                </a:cubicBezTo>
                <a:cubicBezTo>
                  <a:pt x="242" y="55"/>
                  <a:pt x="186" y="0"/>
                  <a:pt x="120" y="0"/>
                </a:cubicBez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lose/>
              </a:path>
            </a:pathLst>
          </a:custGeom>
          <a:solidFill>
            <a:schemeClr val="accent4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ELAND 초이스OTF Light" panose="02020503020101020101" pitchFamily="18" charset="-127"/>
              <a:ea typeface="ELAND 초이스OTF Light" panose="02020503020101020101" pitchFamily="18" charset="-127"/>
              <a:cs typeface="Arial Unicode MS" pitchFamily="2"/>
            </a:endParaRPr>
          </a:p>
        </p:txBody>
      </p:sp>
      <p:sp>
        <p:nvSpPr>
          <p:cNvPr id="166" name="Freeform: Shape 8430">
            <a:extLst>
              <a:ext uri="{FF2B5EF4-FFF2-40B4-BE49-F238E27FC236}">
                <a16:creationId xmlns:a16="http://schemas.microsoft.com/office/drawing/2014/main" id="{E7E27B77-0826-4E67-A7DF-C509FB8810EC}"/>
              </a:ext>
            </a:extLst>
          </p:cNvPr>
          <p:cNvSpPr/>
          <p:nvPr/>
        </p:nvSpPr>
        <p:spPr>
          <a:xfrm>
            <a:off x="3860928" y="5011075"/>
            <a:ext cx="613550" cy="61611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1">
                <a:moveTo>
                  <a:pt x="120" y="0"/>
                </a:move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ubicBezTo>
                  <a:pt x="186" y="241"/>
                  <a:pt x="240" y="186"/>
                  <a:pt x="240" y="120"/>
                </a:cubicBezTo>
                <a:cubicBezTo>
                  <a:pt x="240" y="55"/>
                  <a:pt x="186" y="0"/>
                  <a:pt x="120" y="0"/>
                </a:cubicBezTo>
                <a:close/>
              </a:path>
            </a:pathLst>
          </a:custGeom>
          <a:solidFill>
            <a:schemeClr val="accent3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ELAND 초이스OTF Light" panose="02020503020101020101" pitchFamily="18" charset="-127"/>
              <a:ea typeface="ELAND 초이스OTF Light" panose="02020503020101020101" pitchFamily="18" charset="-127"/>
              <a:cs typeface="Arial Unicode MS" pitchFamily="2"/>
            </a:endParaRPr>
          </a:p>
        </p:txBody>
      </p:sp>
      <p:sp>
        <p:nvSpPr>
          <p:cNvPr id="167" name="Freeform: Shape 8432">
            <a:extLst>
              <a:ext uri="{FF2B5EF4-FFF2-40B4-BE49-F238E27FC236}">
                <a16:creationId xmlns:a16="http://schemas.microsoft.com/office/drawing/2014/main" id="{ED5959F1-4D29-44B3-8186-C3DE7391E199}"/>
              </a:ext>
            </a:extLst>
          </p:cNvPr>
          <p:cNvSpPr/>
          <p:nvPr/>
        </p:nvSpPr>
        <p:spPr>
          <a:xfrm>
            <a:off x="3815528" y="2108040"/>
            <a:ext cx="613550" cy="61868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2">
                <a:moveTo>
                  <a:pt x="0" y="121"/>
                </a:moveTo>
                <a:cubicBezTo>
                  <a:pt x="0" y="187"/>
                  <a:pt x="53" y="242"/>
                  <a:pt x="120" y="242"/>
                </a:cubicBezTo>
                <a:cubicBezTo>
                  <a:pt x="186" y="242"/>
                  <a:pt x="240" y="187"/>
                  <a:pt x="240" y="121"/>
                </a:cubicBezTo>
                <a:cubicBezTo>
                  <a:pt x="240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ELAND 초이스OTF Light" panose="02020503020101020101" pitchFamily="18" charset="-127"/>
              <a:ea typeface="ELAND 초이스OTF Light" panose="02020503020101020101" pitchFamily="18" charset="-127"/>
              <a:cs typeface="Arial Unicode MS" pitchFamily="2"/>
            </a:endParaRPr>
          </a:p>
        </p:txBody>
      </p:sp>
      <p:sp>
        <p:nvSpPr>
          <p:cNvPr id="168" name="Freeform: Shape 8606">
            <a:extLst>
              <a:ext uri="{FF2B5EF4-FFF2-40B4-BE49-F238E27FC236}">
                <a16:creationId xmlns:a16="http://schemas.microsoft.com/office/drawing/2014/main" id="{E1A67CC2-8E2D-425A-AE23-A5A447AF1ED5}"/>
              </a:ext>
            </a:extLst>
          </p:cNvPr>
          <p:cNvSpPr/>
          <p:nvPr/>
        </p:nvSpPr>
        <p:spPr>
          <a:xfrm>
            <a:off x="3810161" y="2409965"/>
            <a:ext cx="613550" cy="3080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121">
                <a:moveTo>
                  <a:pt x="0" y="0"/>
                </a:moveTo>
                <a:lnTo>
                  <a:pt x="240" y="0"/>
                </a:lnTo>
                <a:cubicBezTo>
                  <a:pt x="240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ELAND 초이스OTF Light" panose="02020503020101020101" pitchFamily="18" charset="-127"/>
              <a:ea typeface="ELAND 초이스OTF Light" panose="02020503020101020101" pitchFamily="18" charset="-127"/>
              <a:cs typeface="Arial Unicode MS" pitchFamily="2"/>
            </a:endParaRPr>
          </a:p>
        </p:txBody>
      </p:sp>
      <p:sp>
        <p:nvSpPr>
          <p:cNvPr id="169" name="Freeform: Shape 8608">
            <a:extLst>
              <a:ext uri="{FF2B5EF4-FFF2-40B4-BE49-F238E27FC236}">
                <a16:creationId xmlns:a16="http://schemas.microsoft.com/office/drawing/2014/main" id="{592C2AD1-481E-447C-9457-30073A2048F3}"/>
              </a:ext>
            </a:extLst>
          </p:cNvPr>
          <p:cNvSpPr/>
          <p:nvPr/>
        </p:nvSpPr>
        <p:spPr>
          <a:xfrm>
            <a:off x="3860928" y="5319133"/>
            <a:ext cx="613550" cy="30805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121">
                <a:moveTo>
                  <a:pt x="0" y="0"/>
                </a:moveTo>
                <a:lnTo>
                  <a:pt x="240" y="0"/>
                </a:lnTo>
                <a:cubicBezTo>
                  <a:pt x="240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ELAND 초이스OTF Light" panose="02020503020101020101" pitchFamily="18" charset="-127"/>
              <a:ea typeface="ELAND 초이스OTF Light" panose="02020503020101020101" pitchFamily="18" charset="-127"/>
              <a:cs typeface="Arial Unicode MS" pitchFamily="2"/>
            </a:endParaRPr>
          </a:p>
        </p:txBody>
      </p:sp>
      <p:sp>
        <p:nvSpPr>
          <p:cNvPr id="170" name="Freeform: Shape 8609">
            <a:extLst>
              <a:ext uri="{FF2B5EF4-FFF2-40B4-BE49-F238E27FC236}">
                <a16:creationId xmlns:a16="http://schemas.microsoft.com/office/drawing/2014/main" id="{AE24F0A1-6406-492E-B766-560AA6AB0AD5}"/>
              </a:ext>
            </a:extLst>
          </p:cNvPr>
          <p:cNvSpPr/>
          <p:nvPr/>
        </p:nvSpPr>
        <p:spPr>
          <a:xfrm>
            <a:off x="7931961" y="5367757"/>
            <a:ext cx="614098" cy="2772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121">
                <a:moveTo>
                  <a:pt x="0" y="0"/>
                </a:moveTo>
                <a:lnTo>
                  <a:pt x="242" y="0"/>
                </a:lnTo>
                <a:cubicBezTo>
                  <a:pt x="242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ELAND 초이스OTF Light" panose="02020503020101020101" pitchFamily="18" charset="-127"/>
              <a:ea typeface="ELAND 초이스OTF Light" panose="02020503020101020101" pitchFamily="18" charset="-127"/>
              <a:cs typeface="Arial Unicode MS" pitchFamily="2"/>
            </a:endParaRPr>
          </a:p>
        </p:txBody>
      </p:sp>
      <p:sp>
        <p:nvSpPr>
          <p:cNvPr id="172" name="Oval 3">
            <a:extLst>
              <a:ext uri="{FF2B5EF4-FFF2-40B4-BE49-F238E27FC236}">
                <a16:creationId xmlns:a16="http://schemas.microsoft.com/office/drawing/2014/main" id="{E96E1118-BAB2-429F-9A34-880E62D87EF5}"/>
              </a:ext>
            </a:extLst>
          </p:cNvPr>
          <p:cNvSpPr/>
          <p:nvPr/>
        </p:nvSpPr>
        <p:spPr>
          <a:xfrm>
            <a:off x="5030190" y="2755642"/>
            <a:ext cx="2099258" cy="20093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73" name="Rectangle 2225">
            <a:extLst>
              <a:ext uri="{FF2B5EF4-FFF2-40B4-BE49-F238E27FC236}">
                <a16:creationId xmlns:a16="http://schemas.microsoft.com/office/drawing/2014/main" id="{53BFD03A-096E-4D63-800C-BA31174E8DE6}"/>
              </a:ext>
            </a:extLst>
          </p:cNvPr>
          <p:cNvSpPr/>
          <p:nvPr/>
        </p:nvSpPr>
        <p:spPr>
          <a:xfrm>
            <a:off x="3339293" y="2212425"/>
            <a:ext cx="156726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" panose="020F0502020204030203" pitchFamily="34" charset="0"/>
              </a:rPr>
              <a:t>SO</a:t>
            </a:r>
          </a:p>
        </p:txBody>
      </p:sp>
      <p:sp>
        <p:nvSpPr>
          <p:cNvPr id="175" name="Rectangle 2227">
            <a:extLst>
              <a:ext uri="{FF2B5EF4-FFF2-40B4-BE49-F238E27FC236}">
                <a16:creationId xmlns:a16="http://schemas.microsoft.com/office/drawing/2014/main" id="{F4C37654-5B78-4894-A06B-B0C3EA96F283}"/>
              </a:ext>
            </a:extLst>
          </p:cNvPr>
          <p:cNvSpPr/>
          <p:nvPr/>
        </p:nvSpPr>
        <p:spPr>
          <a:xfrm>
            <a:off x="3363337" y="5096427"/>
            <a:ext cx="15672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" panose="020F0502020204030203" pitchFamily="34" charset="0"/>
              </a:rPr>
              <a:t>ST</a:t>
            </a:r>
          </a:p>
        </p:txBody>
      </p:sp>
      <p:sp>
        <p:nvSpPr>
          <p:cNvPr id="176" name="Rectangle 2228">
            <a:extLst>
              <a:ext uri="{FF2B5EF4-FFF2-40B4-BE49-F238E27FC236}">
                <a16:creationId xmlns:a16="http://schemas.microsoft.com/office/drawing/2014/main" id="{95327912-AE3F-4C76-B2A1-7CC2C0161385}"/>
              </a:ext>
            </a:extLst>
          </p:cNvPr>
          <p:cNvSpPr/>
          <p:nvPr/>
        </p:nvSpPr>
        <p:spPr>
          <a:xfrm>
            <a:off x="7880451" y="5162035"/>
            <a:ext cx="70431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" panose="020F0502020204030203" pitchFamily="34" charset="0"/>
              </a:rPr>
              <a:t>WT</a:t>
            </a:r>
          </a:p>
        </p:txBody>
      </p:sp>
      <p:grpSp>
        <p:nvGrpSpPr>
          <p:cNvPr id="177" name="Group 2229">
            <a:extLst>
              <a:ext uri="{FF2B5EF4-FFF2-40B4-BE49-F238E27FC236}">
                <a16:creationId xmlns:a16="http://schemas.microsoft.com/office/drawing/2014/main" id="{D11E92A3-809F-49B0-977D-EF08C4C36086}"/>
              </a:ext>
            </a:extLst>
          </p:cNvPr>
          <p:cNvGrpSpPr/>
          <p:nvPr/>
        </p:nvGrpSpPr>
        <p:grpSpPr>
          <a:xfrm>
            <a:off x="492265" y="1840423"/>
            <a:ext cx="11269000" cy="1039492"/>
            <a:chOff x="931062" y="4364560"/>
            <a:chExt cx="15741290" cy="1587849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3E4D52E-35A7-40FA-B265-0B999B98910B}"/>
                </a:ext>
              </a:extLst>
            </p:cNvPr>
            <p:cNvSpPr txBox="1"/>
            <p:nvPr/>
          </p:nvSpPr>
          <p:spPr>
            <a:xfrm>
              <a:off x="931062" y="4932802"/>
              <a:ext cx="4163224" cy="1019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 Light" panose="020F0502020204030203" pitchFamily="34" charset="0"/>
                </a:rPr>
                <a:t>전기차에 관심 있는 신규 투자자 집중 </a:t>
              </a:r>
              <a:endParaRPr lang="en-US" altLang="ko-KR" sz="13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 Light" panose="020F050202020403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 Light" panose="020F0502020204030203" pitchFamily="34" charset="0"/>
                </a:rPr>
                <a:t>마케팅</a:t>
              </a:r>
              <a:endParaRPr lang="en-US" sz="13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 Light" panose="020F0502020204030203" pitchFamily="34" charset="0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FFF2A3D-AD3A-4526-BA76-E80AA214714D}"/>
                </a:ext>
              </a:extLst>
            </p:cNvPr>
            <p:cNvSpPr txBox="1"/>
            <p:nvPr/>
          </p:nvSpPr>
          <p:spPr>
            <a:xfrm>
              <a:off x="10044512" y="4744623"/>
              <a:ext cx="6617924" cy="1019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 Light" panose="020F0502020204030203" pitchFamily="34" charset="0"/>
                </a:rPr>
                <a:t> 각 증권사에 전기차 분야 주식 예측 </a:t>
              </a:r>
              <a:endParaRPr lang="en-US" altLang="ko-KR" sz="13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 Light" panose="020F0502020204030203" pitchFamily="34" charset="0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 Light" panose="020F0502020204030203" pitchFamily="34" charset="0"/>
                </a:rPr>
                <a:t>솔루션 제공 문의</a:t>
              </a:r>
              <a:endParaRPr lang="en-US" sz="13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 Light" panose="020F0502020204030203" pitchFamily="34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5686D36-FF9B-4B33-A398-91413E932B02}"/>
                </a:ext>
              </a:extLst>
            </p:cNvPr>
            <p:cNvSpPr txBox="1"/>
            <p:nvPr/>
          </p:nvSpPr>
          <p:spPr>
            <a:xfrm>
              <a:off x="14331959" y="4364560"/>
              <a:ext cx="2340393" cy="493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500" b="1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" panose="020F0502020204030203" pitchFamily="34" charset="0"/>
                </a:rPr>
                <a:t>W-O </a:t>
              </a:r>
              <a:r>
                <a:rPr lang="ko-KR" altLang="en-US" sz="1500" b="1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" panose="020F0502020204030203" pitchFamily="34" charset="0"/>
                </a:rPr>
                <a:t>전략 및 분석</a:t>
              </a:r>
              <a:endParaRPr lang="en-US" sz="1500" b="1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" panose="020F0502020204030203" pitchFamily="34" charset="0"/>
              </a:endParaRPr>
            </a:p>
          </p:txBody>
        </p:sp>
      </p:grpSp>
      <p:grpSp>
        <p:nvGrpSpPr>
          <p:cNvPr id="182" name="Group 2234">
            <a:extLst>
              <a:ext uri="{FF2B5EF4-FFF2-40B4-BE49-F238E27FC236}">
                <a16:creationId xmlns:a16="http://schemas.microsoft.com/office/drawing/2014/main" id="{3E52C845-78BE-4349-9FE9-DD137B49E437}"/>
              </a:ext>
            </a:extLst>
          </p:cNvPr>
          <p:cNvGrpSpPr/>
          <p:nvPr/>
        </p:nvGrpSpPr>
        <p:grpSpPr>
          <a:xfrm>
            <a:off x="465559" y="4810613"/>
            <a:ext cx="11316026" cy="921511"/>
            <a:chOff x="3422100" y="7806049"/>
            <a:chExt cx="11316026" cy="921511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1243544-E53A-46C1-B569-FB86DF2C2F54}"/>
                </a:ext>
              </a:extLst>
            </p:cNvPr>
            <p:cNvSpPr txBox="1"/>
            <p:nvPr/>
          </p:nvSpPr>
          <p:spPr>
            <a:xfrm>
              <a:off x="3422100" y="8060390"/>
              <a:ext cx="3538846" cy="667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b="0" i="0" dirty="0">
                  <a:solidFill>
                    <a:schemeClr val="bg1"/>
                  </a:solidFill>
                  <a:effectLst/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뉴스</a:t>
              </a:r>
              <a:r>
                <a:rPr lang="en-US" altLang="ko-KR" sz="1300" b="0" i="0" dirty="0">
                  <a:solidFill>
                    <a:schemeClr val="bg1"/>
                  </a:solidFill>
                  <a:effectLst/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+</a:t>
              </a:r>
              <a:r>
                <a:rPr lang="ko-KR" altLang="en-US" sz="1300" b="0" i="0" dirty="0">
                  <a:solidFill>
                    <a:schemeClr val="bg1"/>
                  </a:solidFill>
                  <a:effectLst/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수치 </a:t>
              </a:r>
              <a:r>
                <a:rPr lang="en-US" altLang="ko-KR" sz="1300" b="0" i="0" dirty="0">
                  <a:solidFill>
                    <a:schemeClr val="bg1"/>
                  </a:solidFill>
                  <a:effectLst/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data </a:t>
              </a:r>
              <a:r>
                <a:rPr lang="ko-KR" altLang="en-US" sz="1300" b="0" i="0" dirty="0">
                  <a:solidFill>
                    <a:schemeClr val="bg1"/>
                  </a:solidFill>
                  <a:effectLst/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기반 솔루션으로 기존 솔루션에 비해 높은 성능 기대</a:t>
              </a:r>
              <a:endParaRPr lang="en-US" sz="13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 Light" panose="020F0502020204030203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9C5C2C4-CCA9-414E-8A14-206C00211E54}"/>
                </a:ext>
              </a:extLst>
            </p:cNvPr>
            <p:cNvSpPr txBox="1"/>
            <p:nvPr/>
          </p:nvSpPr>
          <p:spPr>
            <a:xfrm>
              <a:off x="3472510" y="7810982"/>
              <a:ext cx="158569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" panose="020F0502020204030203" pitchFamily="34" charset="0"/>
                </a:rPr>
                <a:t>S-T </a:t>
              </a:r>
              <a:r>
                <a:rPr lang="ko-KR" altLang="en-US" sz="1500" b="1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" panose="020F0502020204030203" pitchFamily="34" charset="0"/>
                </a:rPr>
                <a:t>전략 및 분석</a:t>
              </a:r>
              <a:endParaRPr lang="en-US" sz="1500" b="1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" panose="020F0502020204030203" pitchFamily="34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CAA0188-D9CB-48BC-B18D-34ED402100A2}"/>
                </a:ext>
              </a:extLst>
            </p:cNvPr>
            <p:cNvSpPr txBox="1"/>
            <p:nvPr/>
          </p:nvSpPr>
          <p:spPr>
            <a:xfrm>
              <a:off x="11833647" y="8050953"/>
              <a:ext cx="2898314" cy="667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300" b="0" i="0" dirty="0" err="1">
                  <a:solidFill>
                    <a:schemeClr val="bg1"/>
                  </a:solidFill>
                  <a:effectLst/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로보어드바이저를</a:t>
              </a:r>
              <a:r>
                <a:rPr lang="ko-KR" altLang="en-US" sz="1300" b="0" i="0" dirty="0">
                  <a:solidFill>
                    <a:schemeClr val="bg1"/>
                  </a:solidFill>
                  <a:effectLst/>
                  <a:latin typeface="ELAND 초이스OTF Light" panose="02020503020101020101" pitchFamily="18" charset="-127"/>
                  <a:ea typeface="ELAND 초이스OTF Light" panose="02020503020101020101" pitchFamily="18" charset="-127"/>
                </a:rPr>
                <a:t> 이용하는 전기차 관심 투자자에게 마케팅</a:t>
              </a:r>
              <a:endParaRPr lang="en-US" sz="13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 Light" panose="020F0502020204030203" pitchFamily="34" charset="0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8983E23-59D5-4BF9-A23D-F034F08ED206}"/>
                </a:ext>
              </a:extLst>
            </p:cNvPr>
            <p:cNvSpPr txBox="1"/>
            <p:nvPr/>
          </p:nvSpPr>
          <p:spPr>
            <a:xfrm>
              <a:off x="13086712" y="7806049"/>
              <a:ext cx="165141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500" b="1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" panose="020F0502020204030203" pitchFamily="34" charset="0"/>
                </a:rPr>
                <a:t>W-T </a:t>
              </a:r>
              <a:r>
                <a:rPr lang="ko-KR" altLang="en-US" sz="1500" b="1" dirty="0">
                  <a:solidFill>
                    <a:schemeClr val="bg1"/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  <a:cs typeface="Lato" panose="020F0502020204030203" pitchFamily="34" charset="0"/>
                </a:rPr>
                <a:t>전략 및 분석</a:t>
              </a:r>
              <a:endParaRPr lang="en-US" sz="1500" b="1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" panose="020F0502020204030203" pitchFamily="34" charset="0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CF696377-D362-4B0D-8F9B-DE5943D63389}"/>
              </a:ext>
            </a:extLst>
          </p:cNvPr>
          <p:cNvSpPr txBox="1"/>
          <p:nvPr/>
        </p:nvSpPr>
        <p:spPr>
          <a:xfrm>
            <a:off x="4710800" y="3560255"/>
            <a:ext cx="27380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tx2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" panose="020F0502020204030203" pitchFamily="34" charset="0"/>
              </a:rPr>
              <a:t>ATM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E323890-283C-44E9-BA7C-93E4C786FD71}"/>
              </a:ext>
            </a:extLst>
          </p:cNvPr>
          <p:cNvSpPr txBox="1"/>
          <p:nvPr/>
        </p:nvSpPr>
        <p:spPr>
          <a:xfrm>
            <a:off x="496151" y="1927478"/>
            <a:ext cx="16097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" panose="020F0502020204030203" pitchFamily="34" charset="0"/>
              </a:rPr>
              <a:t>S-O </a:t>
            </a:r>
            <a:r>
              <a:rPr lang="ko-KR" altLang="en-US" sz="1500" b="1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" panose="020F0502020204030203" pitchFamily="34" charset="0"/>
              </a:rPr>
              <a:t>전략</a:t>
            </a:r>
            <a:r>
              <a:rPr lang="en-US" altLang="ko-KR" sz="1500" b="1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" panose="020F0502020204030203" pitchFamily="34" charset="0"/>
              </a:rPr>
              <a:t> </a:t>
            </a:r>
            <a:r>
              <a:rPr lang="ko-KR" altLang="en-US" sz="1500" b="1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" panose="020F0502020204030203" pitchFamily="34" charset="0"/>
              </a:rPr>
              <a:t>및 분석</a:t>
            </a:r>
            <a:endParaRPr lang="en-US" sz="1500" b="1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  <a:cs typeface="Lato" panose="020F0502020204030203" pitchFamily="34" charset="0"/>
            </a:endParaRPr>
          </a:p>
        </p:txBody>
      </p:sp>
      <p:sp>
        <p:nvSpPr>
          <p:cNvPr id="194" name="Freeform: Shape 7380">
            <a:extLst>
              <a:ext uri="{FF2B5EF4-FFF2-40B4-BE49-F238E27FC236}">
                <a16:creationId xmlns:a16="http://schemas.microsoft.com/office/drawing/2014/main" id="{8EB8F2EF-C5FC-4CC4-9C8C-F487A2CB4B44}"/>
              </a:ext>
            </a:extLst>
          </p:cNvPr>
          <p:cNvSpPr/>
          <p:nvPr/>
        </p:nvSpPr>
        <p:spPr>
          <a:xfrm>
            <a:off x="6771273" y="2455819"/>
            <a:ext cx="98342" cy="295529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" h="1077">
                <a:moveTo>
                  <a:pt x="16" y="1077"/>
                </a:moveTo>
                <a:lnTo>
                  <a:pt x="0" y="1077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ELAND 초이스OTF Light" panose="02020503020101020101" pitchFamily="18" charset="-127"/>
              <a:ea typeface="ELAND 초이스OTF Light" panose="02020503020101020101" pitchFamily="18" charset="-127"/>
              <a:cs typeface="Arial Unicode MS" pitchFamily="2"/>
            </a:endParaRPr>
          </a:p>
        </p:txBody>
      </p:sp>
      <p:sp>
        <p:nvSpPr>
          <p:cNvPr id="196" name="Freeform: Shape 7381">
            <a:extLst>
              <a:ext uri="{FF2B5EF4-FFF2-40B4-BE49-F238E27FC236}">
                <a16:creationId xmlns:a16="http://schemas.microsoft.com/office/drawing/2014/main" id="{CC3685E2-D470-4665-BDFD-17CF3E4354C2}"/>
              </a:ext>
            </a:extLst>
          </p:cNvPr>
          <p:cNvSpPr/>
          <p:nvPr/>
        </p:nvSpPr>
        <p:spPr>
          <a:xfrm>
            <a:off x="6771273" y="2404760"/>
            <a:ext cx="1496853" cy="9885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7" h="16">
                <a:moveTo>
                  <a:pt x="227" y="16"/>
                </a:moveTo>
                <a:lnTo>
                  <a:pt x="0" y="16"/>
                </a:lnTo>
                <a:lnTo>
                  <a:pt x="0" y="0"/>
                </a:lnTo>
                <a:lnTo>
                  <a:pt x="22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ELAND 초이스OTF Light" panose="02020503020101020101" pitchFamily="18" charset="-127"/>
              <a:ea typeface="ELAND 초이스OTF Light" panose="02020503020101020101" pitchFamily="18" charset="-127"/>
              <a:cs typeface="Arial Unicode MS" pitchFamily="2"/>
            </a:endParaRPr>
          </a:p>
        </p:txBody>
      </p:sp>
      <p:sp>
        <p:nvSpPr>
          <p:cNvPr id="164" name="Freeform: Shape 8427">
            <a:extLst>
              <a:ext uri="{FF2B5EF4-FFF2-40B4-BE49-F238E27FC236}">
                <a16:creationId xmlns:a16="http://schemas.microsoft.com/office/drawing/2014/main" id="{3D01AA33-9019-4ED6-8C9D-9FEF647CBF22}"/>
              </a:ext>
            </a:extLst>
          </p:cNvPr>
          <p:cNvSpPr/>
          <p:nvPr/>
        </p:nvSpPr>
        <p:spPr>
          <a:xfrm>
            <a:off x="7902571" y="2115255"/>
            <a:ext cx="626528" cy="60183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2">
                <a:moveTo>
                  <a:pt x="120" y="242"/>
                </a:moveTo>
                <a:cubicBezTo>
                  <a:pt x="186" y="242"/>
                  <a:pt x="242" y="187"/>
                  <a:pt x="242" y="121"/>
                </a:cubicBezTo>
                <a:cubicBezTo>
                  <a:pt x="242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ubicBezTo>
                  <a:pt x="0" y="187"/>
                  <a:pt x="53" y="242"/>
                  <a:pt x="120" y="242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ELAND 초이스OTF Light" panose="02020503020101020101" pitchFamily="18" charset="-127"/>
              <a:ea typeface="ELAND 초이스OTF Light" panose="02020503020101020101" pitchFamily="18" charset="-127"/>
              <a:cs typeface="Arial Unicode MS" pitchFamily="2"/>
            </a:endParaRPr>
          </a:p>
        </p:txBody>
      </p:sp>
      <p:sp>
        <p:nvSpPr>
          <p:cNvPr id="171" name="Freeform: Shape 8611">
            <a:extLst>
              <a:ext uri="{FF2B5EF4-FFF2-40B4-BE49-F238E27FC236}">
                <a16:creationId xmlns:a16="http://schemas.microsoft.com/office/drawing/2014/main" id="{06893D36-6698-4A0F-AE2D-6F6453FF7849}"/>
              </a:ext>
            </a:extLst>
          </p:cNvPr>
          <p:cNvSpPr/>
          <p:nvPr/>
        </p:nvSpPr>
        <p:spPr>
          <a:xfrm>
            <a:off x="7902571" y="2441538"/>
            <a:ext cx="626528" cy="27023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121">
                <a:moveTo>
                  <a:pt x="0" y="0"/>
                </a:moveTo>
                <a:lnTo>
                  <a:pt x="242" y="0"/>
                </a:lnTo>
                <a:cubicBezTo>
                  <a:pt x="242" y="66"/>
                  <a:pt x="186" y="121"/>
                  <a:pt x="120" y="121"/>
                </a:cubicBezTo>
                <a:cubicBezTo>
                  <a:pt x="53" y="121"/>
                  <a:pt x="0" y="6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ELAND 초이스OTF Light" panose="02020503020101020101" pitchFamily="18" charset="-127"/>
              <a:ea typeface="ELAND 초이스OTF Light" panose="02020503020101020101" pitchFamily="18" charset="-127"/>
              <a:cs typeface="Arial Unicode MS" pitchFamily="2"/>
            </a:endParaRPr>
          </a:p>
        </p:txBody>
      </p:sp>
      <p:sp>
        <p:nvSpPr>
          <p:cNvPr id="197" name="Rectangle 2227">
            <a:extLst>
              <a:ext uri="{FF2B5EF4-FFF2-40B4-BE49-F238E27FC236}">
                <a16:creationId xmlns:a16="http://schemas.microsoft.com/office/drawing/2014/main" id="{4BB38131-8FE7-400E-AF0F-DD869E5247CD}"/>
              </a:ext>
            </a:extLst>
          </p:cNvPr>
          <p:cNvSpPr/>
          <p:nvPr/>
        </p:nvSpPr>
        <p:spPr>
          <a:xfrm>
            <a:off x="7437244" y="2214683"/>
            <a:ext cx="156726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  <a:cs typeface="Lato" panose="020F0502020204030203" pitchFamily="34" charset="0"/>
              </a:rPr>
              <a:t>WO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AB761551-8339-44E0-BAB2-F6AD3D26F637}"/>
              </a:ext>
            </a:extLst>
          </p:cNvPr>
          <p:cNvSpPr/>
          <p:nvPr/>
        </p:nvSpPr>
        <p:spPr>
          <a:xfrm rot="5400000">
            <a:off x="5729667" y="359398"/>
            <a:ext cx="429568" cy="1256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pic>
        <p:nvPicPr>
          <p:cNvPr id="202" name="그림 201">
            <a:extLst>
              <a:ext uri="{FF2B5EF4-FFF2-40B4-BE49-F238E27FC236}">
                <a16:creationId xmlns:a16="http://schemas.microsoft.com/office/drawing/2014/main" id="{8A3F5C76-287E-425D-8AD8-3B56C36EA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3"/>
            <a:ext cx="805135" cy="290794"/>
          </a:xfrm>
          <a:prstGeom prst="rect">
            <a:avLst/>
          </a:prstGeom>
        </p:spPr>
      </p:pic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FF97204E-C73E-4C52-9198-F86D42F33A41}"/>
              </a:ext>
            </a:extLst>
          </p:cNvPr>
          <p:cNvSpPr/>
          <p:nvPr/>
        </p:nvSpPr>
        <p:spPr>
          <a:xfrm>
            <a:off x="3384420" y="1085014"/>
            <a:ext cx="5472366" cy="806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A5D6ABC-7109-4D58-A962-65922FC1FF66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52BED9-0CA1-4803-956A-DCC82BEA7D9E}"/>
              </a:ext>
            </a:extLst>
          </p:cNvPr>
          <p:cNvSpPr txBox="1"/>
          <p:nvPr/>
        </p:nvSpPr>
        <p:spPr>
          <a:xfrm>
            <a:off x="9461062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03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BDCC9C-D4EC-4B8C-8270-364561EC2C8E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추진 전략 및 방법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45F7D38-D7B5-4649-A58F-E3198CD93D9D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- SWOT</a:t>
            </a:r>
            <a:endParaRPr lang="ko-KR" altLang="en-US" sz="1300" dirty="0">
              <a:solidFill>
                <a:srgbClr val="333F5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161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23077-2A47-4488-B25B-010437084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>
                <a:solidFill>
                  <a:srgbClr val="203864"/>
                </a:solidFill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뉴스 감성분류를 위한 사전 구축 코드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9780F-66CF-4CFC-ADD6-FD7D479D4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4" t="27904" r="33152" b="27904"/>
          <a:stretch/>
        </p:blipFill>
        <p:spPr>
          <a:xfrm>
            <a:off x="716113" y="1915468"/>
            <a:ext cx="5233299" cy="30306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3E5640-E95E-4371-A79F-C9CD73740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76" t="20708" r="32500" b="35101"/>
          <a:stretch/>
        </p:blipFill>
        <p:spPr>
          <a:xfrm>
            <a:off x="5904937" y="1915468"/>
            <a:ext cx="5233300" cy="303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93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B7D2EEA-11E1-4896-88CC-68AED78F9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37" y="2610893"/>
            <a:ext cx="2264925" cy="22649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B1732C-531C-4946-BBB2-5826D7057495}"/>
              </a:ext>
            </a:extLst>
          </p:cNvPr>
          <p:cNvSpPr/>
          <p:nvPr/>
        </p:nvSpPr>
        <p:spPr>
          <a:xfrm rot="5400000">
            <a:off x="5729667" y="359398"/>
            <a:ext cx="429568" cy="125676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9FCA0-70AC-4E59-94B7-0A75D6D96747}"/>
              </a:ext>
            </a:extLst>
          </p:cNvPr>
          <p:cNvSpPr txBox="1"/>
          <p:nvPr/>
        </p:nvSpPr>
        <p:spPr>
          <a:xfrm>
            <a:off x="10017126" y="179668"/>
            <a:ext cx="309292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프로젝트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02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3FA1D-C94F-40D7-A783-ADD9EEC17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73" y="2610893"/>
            <a:ext cx="2264925" cy="2264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DDD550-68B5-4874-A63B-A4551EAE0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24" y="2610893"/>
            <a:ext cx="2264925" cy="22649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35DD90-8B0D-4A21-894E-7F2F81133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439" y="1124733"/>
            <a:ext cx="4608534" cy="46085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6A1F82-E5CD-4CB5-BC6C-264F8BB2B4F4}"/>
              </a:ext>
            </a:extLst>
          </p:cNvPr>
          <p:cNvSpPr txBox="1"/>
          <p:nvPr/>
        </p:nvSpPr>
        <p:spPr>
          <a:xfrm>
            <a:off x="4200726" y="5684937"/>
            <a:ext cx="386308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트렌드가 반영된 주가 예측</a:t>
            </a:r>
            <a:endParaRPr lang="ko-KR" altLang="en-US" sz="25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0376F26-66AE-44A3-9DE2-5ACFA6574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892" y="952557"/>
            <a:ext cx="4510752" cy="45107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3A7EE0-C65E-48BA-810C-2AB73607FFCC}"/>
              </a:ext>
            </a:extLst>
          </p:cNvPr>
          <p:cNvSpPr txBox="1"/>
          <p:nvPr/>
        </p:nvSpPr>
        <p:spPr>
          <a:xfrm>
            <a:off x="3747068" y="5520743"/>
            <a:ext cx="494190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주식 공부할 시간이 없는 투자자들을 </a:t>
            </a:r>
            <a:endParaRPr lang="en-US" altLang="ko-KR" sz="25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  <a:p>
            <a:pPr algn="ctr"/>
            <a:r>
              <a:rPr lang="ko-KR" altLang="en-US" sz="2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위한 예측 서비스 제공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7173A2-F150-46DE-A40D-251E0D3DCA56}"/>
              </a:ext>
            </a:extLst>
          </p:cNvPr>
          <p:cNvSpPr txBox="1"/>
          <p:nvPr/>
        </p:nvSpPr>
        <p:spPr>
          <a:xfrm>
            <a:off x="4514861" y="5733267"/>
            <a:ext cx="494190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연 </a:t>
            </a:r>
            <a:r>
              <a:rPr lang="en-US" altLang="ko-KR" sz="2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5% </a:t>
            </a:r>
            <a:r>
              <a:rPr lang="ko-KR" altLang="en-US" sz="2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이상의 수익률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6E2EB2-8EC6-42BC-8982-698495218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6034" y="1001225"/>
            <a:ext cx="5105284" cy="454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4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1" grpId="0"/>
      <p:bldP spid="21" grpId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6D6223-0B86-410E-B66A-3DE6C1E86080}"/>
              </a:ext>
            </a:extLst>
          </p:cNvPr>
          <p:cNvSpPr/>
          <p:nvPr/>
        </p:nvSpPr>
        <p:spPr>
          <a:xfrm rot="5400000">
            <a:off x="5903713" y="524717"/>
            <a:ext cx="420841" cy="122282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CF1D25-8AD7-48EE-8C44-D6CAEAEB5AA1}"/>
              </a:ext>
            </a:extLst>
          </p:cNvPr>
          <p:cNvSpPr txBox="1"/>
          <p:nvPr/>
        </p:nvSpPr>
        <p:spPr>
          <a:xfrm>
            <a:off x="947991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01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3F19F3-E57A-4506-AFFF-A4313AB99068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프로젝트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E6E07B-6911-478C-A8B1-76158876F85F}"/>
              </a:ext>
            </a:extLst>
          </p:cNvPr>
          <p:cNvSpPr txBox="1"/>
          <p:nvPr/>
        </p:nvSpPr>
        <p:spPr>
          <a:xfrm>
            <a:off x="9999977" y="428389"/>
            <a:ext cx="309292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프로젝트 배경</a:t>
            </a:r>
            <a:endParaRPr lang="en-US" altLang="ko-KR" sz="13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endParaRPr lang="ko-KR" altLang="en-US" sz="1300" dirty="0">
              <a:solidFill>
                <a:srgbClr val="333F5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24C689-A29B-49EB-BF92-574AAB41D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38" y="1228615"/>
            <a:ext cx="7284720" cy="38373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E99139F-A6F7-4F38-A886-AACBD95D2E1B}"/>
              </a:ext>
            </a:extLst>
          </p:cNvPr>
          <p:cNvSpPr txBox="1"/>
          <p:nvPr/>
        </p:nvSpPr>
        <p:spPr>
          <a:xfrm>
            <a:off x="718938" y="6484553"/>
            <a:ext cx="2267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출처</a:t>
            </a:r>
            <a:r>
              <a:rPr lang="en-US" altLang="ko-KR" sz="15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: </a:t>
            </a:r>
            <a:r>
              <a:rPr lang="ko-KR" altLang="en-US" sz="1500" dirty="0" err="1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경제신문읽는법</a:t>
            </a:r>
            <a:endParaRPr lang="ko-KR" altLang="en-US" sz="1500" dirty="0">
              <a:solidFill>
                <a:schemeClr val="bg1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2A7026-2507-4841-84E2-8781E91B0E18}"/>
              </a:ext>
            </a:extLst>
          </p:cNvPr>
          <p:cNvSpPr txBox="1"/>
          <p:nvPr/>
        </p:nvSpPr>
        <p:spPr>
          <a:xfrm>
            <a:off x="1852909" y="5122100"/>
            <a:ext cx="659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원ㆍ달러</a:t>
            </a:r>
            <a:r>
              <a:rPr lang="ko-KR" altLang="en-US" b="1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환율이 오르면 코스피는 내려간다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EA7D4CE-C896-4DAF-B947-C5E448F77D49}"/>
              </a:ext>
            </a:extLst>
          </p:cNvPr>
          <p:cNvGrpSpPr/>
          <p:nvPr/>
        </p:nvGrpSpPr>
        <p:grpSpPr>
          <a:xfrm>
            <a:off x="7973188" y="1605301"/>
            <a:ext cx="4048501" cy="2520824"/>
            <a:chOff x="7973188" y="1605301"/>
            <a:chExt cx="4048501" cy="252082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5D0E635-167C-4508-AF54-E3A2236CD499}"/>
                </a:ext>
              </a:extLst>
            </p:cNvPr>
            <p:cNvGrpSpPr/>
            <p:nvPr/>
          </p:nvGrpSpPr>
          <p:grpSpPr>
            <a:xfrm>
              <a:off x="7973189" y="1605301"/>
              <a:ext cx="4048500" cy="1087459"/>
              <a:chOff x="7973189" y="1605301"/>
              <a:chExt cx="4048500" cy="108745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36B158-E4B2-4CA9-BE9B-063768332D38}"/>
                  </a:ext>
                </a:extLst>
              </p:cNvPr>
              <p:cNvSpPr txBox="1"/>
              <p:nvPr/>
            </p:nvSpPr>
            <p:spPr>
              <a:xfrm>
                <a:off x="7973190" y="1605301"/>
                <a:ext cx="4048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삼성</a:t>
                </a:r>
                <a:r>
                  <a:rPr lang="en-US" altLang="ko-KR" dirty="0"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SDI : </a:t>
                </a:r>
                <a:r>
                  <a:rPr lang="ko-KR" altLang="en-US" dirty="0">
                    <a:solidFill>
                      <a:schemeClr val="bg2">
                        <a:lumMod val="75000"/>
                      </a:schemeClr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외국인 </a:t>
                </a:r>
                <a:r>
                  <a:rPr lang="ko-KR" altLang="en-US" dirty="0" err="1">
                    <a:solidFill>
                      <a:schemeClr val="bg2">
                        <a:lumMod val="75000"/>
                      </a:schemeClr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소진율</a:t>
                </a:r>
                <a:r>
                  <a:rPr lang="ko-KR" altLang="en-US" dirty="0">
                    <a:solidFill>
                      <a:schemeClr val="bg2">
                        <a:lumMod val="75000"/>
                      </a:schemeClr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 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44.80%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9C0412A-ED51-434B-BC17-CBF44DCB6ED7}"/>
                  </a:ext>
                </a:extLst>
              </p:cNvPr>
              <p:cNvSpPr txBox="1"/>
              <p:nvPr/>
            </p:nvSpPr>
            <p:spPr>
              <a:xfrm>
                <a:off x="7973189" y="2323428"/>
                <a:ext cx="4048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LG</a:t>
                </a:r>
                <a:r>
                  <a:rPr lang="ko-KR" altLang="en-US" dirty="0"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화학</a:t>
                </a:r>
                <a:r>
                  <a:rPr lang="en-US" altLang="ko-KR" dirty="0"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 : </a:t>
                </a:r>
                <a:r>
                  <a:rPr lang="ko-KR" altLang="en-US" dirty="0">
                    <a:solidFill>
                      <a:schemeClr val="bg2">
                        <a:lumMod val="75000"/>
                      </a:schemeClr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외국인 </a:t>
                </a:r>
                <a:r>
                  <a:rPr lang="ko-KR" altLang="en-US" dirty="0" err="1">
                    <a:solidFill>
                      <a:schemeClr val="bg2">
                        <a:lumMod val="75000"/>
                      </a:schemeClr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소진율</a:t>
                </a:r>
                <a:r>
                  <a:rPr lang="ko-KR" altLang="en-US" dirty="0">
                    <a:solidFill>
                      <a:schemeClr val="bg2">
                        <a:lumMod val="75000"/>
                      </a:schemeClr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 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46.61%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5EF4D1A-220D-40CF-B584-AD9433880058}"/>
                </a:ext>
              </a:extLst>
            </p:cNvPr>
            <p:cNvGrpSpPr/>
            <p:nvPr/>
          </p:nvGrpSpPr>
          <p:grpSpPr>
            <a:xfrm>
              <a:off x="7973188" y="3037518"/>
              <a:ext cx="4048499" cy="1088607"/>
              <a:chOff x="7973188" y="3037518"/>
              <a:chExt cx="4048499" cy="1088607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B9759F-2C6B-4A15-9466-2558DFCB60D9}"/>
                  </a:ext>
                </a:extLst>
              </p:cNvPr>
              <p:cNvSpPr txBox="1"/>
              <p:nvPr/>
            </p:nvSpPr>
            <p:spPr>
              <a:xfrm>
                <a:off x="7973188" y="3037518"/>
                <a:ext cx="4048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SK</a:t>
                </a:r>
                <a:r>
                  <a:rPr lang="ko-KR" altLang="en-US" dirty="0"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이노베이션</a:t>
                </a:r>
                <a:r>
                  <a:rPr lang="en-US" altLang="ko-KR" dirty="0"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 : </a:t>
                </a:r>
                <a:r>
                  <a:rPr lang="ko-KR" altLang="en-US" dirty="0">
                    <a:solidFill>
                      <a:schemeClr val="bg2">
                        <a:lumMod val="75000"/>
                      </a:schemeClr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외국인 </a:t>
                </a:r>
                <a:r>
                  <a:rPr lang="ko-KR" altLang="en-US" dirty="0" err="1">
                    <a:solidFill>
                      <a:schemeClr val="bg2">
                        <a:lumMod val="75000"/>
                      </a:schemeClr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소진율</a:t>
                </a:r>
                <a:r>
                  <a:rPr lang="ko-KR" altLang="en-US" dirty="0">
                    <a:solidFill>
                      <a:schemeClr val="bg2">
                        <a:lumMod val="75000"/>
                      </a:schemeClr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 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24.47%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361CD2B-D890-4E03-9508-352E3E082A0B}"/>
                  </a:ext>
                </a:extLst>
              </p:cNvPr>
              <p:cNvSpPr txBox="1"/>
              <p:nvPr/>
            </p:nvSpPr>
            <p:spPr>
              <a:xfrm>
                <a:off x="7973188" y="3756793"/>
                <a:ext cx="4048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현대차</a:t>
                </a:r>
                <a:r>
                  <a:rPr lang="en-US" altLang="ko-KR" dirty="0"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: </a:t>
                </a:r>
                <a:r>
                  <a:rPr lang="ko-KR" altLang="en-US" dirty="0">
                    <a:solidFill>
                      <a:schemeClr val="bg2">
                        <a:lumMod val="75000"/>
                      </a:schemeClr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외국인 </a:t>
                </a:r>
                <a:r>
                  <a:rPr lang="ko-KR" altLang="en-US" dirty="0" err="1">
                    <a:solidFill>
                      <a:schemeClr val="bg2">
                        <a:lumMod val="75000"/>
                      </a:schemeClr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소진율</a:t>
                </a:r>
                <a:r>
                  <a:rPr lang="ko-KR" altLang="en-US" dirty="0">
                    <a:solidFill>
                      <a:schemeClr val="bg2">
                        <a:lumMod val="75000"/>
                      </a:schemeClr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 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ELAND 초이스OTF Light" panose="02020503020101020101" pitchFamily="18" charset="-127"/>
                    <a:ea typeface="ELAND 초이스OTF Light" panose="02020503020101020101" pitchFamily="18" charset="-127"/>
                  </a:rPr>
                  <a:t>28.50%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LAND 초이스OTF Light" panose="02020503020101020101" pitchFamily="18" charset="-127"/>
                  <a:ea typeface="ELAND 초이스OTF Light" panose="02020503020101020101" pitchFamily="18" charset="-127"/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4B39D36-32F3-4559-9EE4-4C63509BDA7C}"/>
              </a:ext>
            </a:extLst>
          </p:cNvPr>
          <p:cNvSpPr txBox="1"/>
          <p:nvPr/>
        </p:nvSpPr>
        <p:spPr>
          <a:xfrm>
            <a:off x="416939" y="5547554"/>
            <a:ext cx="7639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주가가 유지되더라도 환율이 오르면 외국인들은 수익을 얻을 수 있다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그래서  환율이 오르면 수익을 얻은 외국인들이 매도를 하며 코스피는 하락하게 된다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30BE54-BCD2-416A-B177-AD67B0804643}"/>
              </a:ext>
            </a:extLst>
          </p:cNvPr>
          <p:cNvSpPr txBox="1"/>
          <p:nvPr/>
        </p:nvSpPr>
        <p:spPr>
          <a:xfrm>
            <a:off x="8056881" y="6474393"/>
            <a:ext cx="22679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출처</a:t>
            </a:r>
            <a:r>
              <a:rPr lang="en-US" altLang="ko-KR" sz="15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: </a:t>
            </a:r>
            <a:r>
              <a:rPr lang="ko-KR" altLang="en-US" sz="1500" dirty="0">
                <a:solidFill>
                  <a:schemeClr val="bg1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네이버 금융</a:t>
            </a:r>
          </a:p>
        </p:txBody>
      </p:sp>
    </p:spTree>
    <p:extLst>
      <p:ext uri="{BB962C8B-B14F-4D97-AF65-F5344CB8AC3E}">
        <p14:creationId xmlns:p14="http://schemas.microsoft.com/office/powerpoint/2010/main" val="2395396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6D6223-0B86-410E-B66A-3DE6C1E86080}"/>
              </a:ext>
            </a:extLst>
          </p:cNvPr>
          <p:cNvSpPr/>
          <p:nvPr/>
        </p:nvSpPr>
        <p:spPr>
          <a:xfrm rot="5400000">
            <a:off x="5903713" y="524717"/>
            <a:ext cx="420841" cy="122282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7</a:t>
            </a:r>
            <a:endParaRPr lang="ko-KR" altLang="en-US" dirty="0"/>
          </a:p>
        </p:txBody>
      </p:sp>
      <p:grpSp>
        <p:nvGrpSpPr>
          <p:cNvPr id="21" name="그룹 1017">
            <a:extLst>
              <a:ext uri="{FF2B5EF4-FFF2-40B4-BE49-F238E27FC236}">
                <a16:creationId xmlns:a16="http://schemas.microsoft.com/office/drawing/2014/main" id="{691A5654-2CDC-450B-A336-EAE71E252AF9}"/>
              </a:ext>
            </a:extLst>
          </p:cNvPr>
          <p:cNvGrpSpPr/>
          <p:nvPr/>
        </p:nvGrpSpPr>
        <p:grpSpPr>
          <a:xfrm>
            <a:off x="775893" y="1425430"/>
            <a:ext cx="1407000" cy="1552188"/>
            <a:chOff x="2629041" y="388905"/>
            <a:chExt cx="2773228" cy="3399457"/>
          </a:xfrm>
        </p:grpSpPr>
        <p:pic>
          <p:nvPicPr>
            <p:cNvPr id="25" name="Object 53">
              <a:extLst>
                <a:ext uri="{FF2B5EF4-FFF2-40B4-BE49-F238E27FC236}">
                  <a16:creationId xmlns:a16="http://schemas.microsoft.com/office/drawing/2014/main" id="{8A4F7BA0-7269-4F6A-8E89-337E1A4C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9041" y="388905"/>
              <a:ext cx="2773228" cy="3399457"/>
            </a:xfrm>
            <a:prstGeom prst="rect">
              <a:avLst/>
            </a:prstGeom>
          </p:spPr>
        </p:pic>
      </p:grpSp>
      <p:grpSp>
        <p:nvGrpSpPr>
          <p:cNvPr id="27" name="그룹 1018">
            <a:extLst>
              <a:ext uri="{FF2B5EF4-FFF2-40B4-BE49-F238E27FC236}">
                <a16:creationId xmlns:a16="http://schemas.microsoft.com/office/drawing/2014/main" id="{5DAEADC3-7377-4EE1-91B7-696BA5C7CC4D}"/>
              </a:ext>
            </a:extLst>
          </p:cNvPr>
          <p:cNvGrpSpPr/>
          <p:nvPr/>
        </p:nvGrpSpPr>
        <p:grpSpPr>
          <a:xfrm>
            <a:off x="3603304" y="1425430"/>
            <a:ext cx="1407000" cy="1552188"/>
            <a:chOff x="6188708" y="631954"/>
            <a:chExt cx="3494763" cy="3512227"/>
          </a:xfrm>
        </p:grpSpPr>
        <p:pic>
          <p:nvPicPr>
            <p:cNvPr id="31" name="Object 56">
              <a:extLst>
                <a:ext uri="{FF2B5EF4-FFF2-40B4-BE49-F238E27FC236}">
                  <a16:creationId xmlns:a16="http://schemas.microsoft.com/office/drawing/2014/main" id="{E54E69E8-72C8-4038-8CA5-21477BCEA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8708" y="631954"/>
              <a:ext cx="3494763" cy="3512227"/>
            </a:xfrm>
            <a:prstGeom prst="rect">
              <a:avLst/>
            </a:prstGeom>
          </p:spPr>
        </p:pic>
      </p:grpSp>
      <p:grpSp>
        <p:nvGrpSpPr>
          <p:cNvPr id="34" name="그룹 1019">
            <a:extLst>
              <a:ext uri="{FF2B5EF4-FFF2-40B4-BE49-F238E27FC236}">
                <a16:creationId xmlns:a16="http://schemas.microsoft.com/office/drawing/2014/main" id="{151540F6-B97A-4602-BD61-123BB11BCCDC}"/>
              </a:ext>
            </a:extLst>
          </p:cNvPr>
          <p:cNvGrpSpPr/>
          <p:nvPr/>
        </p:nvGrpSpPr>
        <p:grpSpPr>
          <a:xfrm>
            <a:off x="6063865" y="1256662"/>
            <a:ext cx="1957849" cy="1889724"/>
            <a:chOff x="10438050" y="855904"/>
            <a:chExt cx="3626329" cy="3626329"/>
          </a:xfrm>
        </p:grpSpPr>
        <p:pic>
          <p:nvPicPr>
            <p:cNvPr id="35" name="Object 59">
              <a:extLst>
                <a:ext uri="{FF2B5EF4-FFF2-40B4-BE49-F238E27FC236}">
                  <a16:creationId xmlns:a16="http://schemas.microsoft.com/office/drawing/2014/main" id="{02103B83-090A-495D-82E9-9F7037A9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38050" y="855904"/>
              <a:ext cx="3626329" cy="3626329"/>
            </a:xfrm>
            <a:prstGeom prst="rect">
              <a:avLst/>
            </a:prstGeom>
          </p:spPr>
        </p:pic>
      </p:grpSp>
      <p:grpSp>
        <p:nvGrpSpPr>
          <p:cNvPr id="36" name="그룹 1020">
            <a:extLst>
              <a:ext uri="{FF2B5EF4-FFF2-40B4-BE49-F238E27FC236}">
                <a16:creationId xmlns:a16="http://schemas.microsoft.com/office/drawing/2014/main" id="{C6EBE8B5-23E2-49F5-89BF-925F0B212D19}"/>
              </a:ext>
            </a:extLst>
          </p:cNvPr>
          <p:cNvGrpSpPr/>
          <p:nvPr/>
        </p:nvGrpSpPr>
        <p:grpSpPr>
          <a:xfrm>
            <a:off x="5734377" y="3625286"/>
            <a:ext cx="1207615" cy="1130429"/>
            <a:chOff x="6516143" y="2057143"/>
            <a:chExt cx="5253429" cy="6171429"/>
          </a:xfrm>
        </p:grpSpPr>
        <p:pic>
          <p:nvPicPr>
            <p:cNvPr id="37" name="Object 62">
              <a:extLst>
                <a:ext uri="{FF2B5EF4-FFF2-40B4-BE49-F238E27FC236}">
                  <a16:creationId xmlns:a16="http://schemas.microsoft.com/office/drawing/2014/main" id="{4705E404-BD95-42E7-B298-E7883947E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6516143" y="2057143"/>
              <a:ext cx="5253429" cy="617142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50961E8-2B77-43C9-B36E-C8098238948A}"/>
              </a:ext>
            </a:extLst>
          </p:cNvPr>
          <p:cNvSpPr txBox="1"/>
          <p:nvPr/>
        </p:nvSpPr>
        <p:spPr>
          <a:xfrm>
            <a:off x="8537963" y="1816804"/>
            <a:ext cx="37207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KOSPI 200</a:t>
            </a:r>
            <a:endParaRPr lang="ko-KR" altLang="en-US" sz="5000" dirty="0"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CF2BE-4E61-48CF-B096-D038C644F081}"/>
              </a:ext>
            </a:extLst>
          </p:cNvPr>
          <p:cNvSpPr txBox="1"/>
          <p:nvPr/>
        </p:nvSpPr>
        <p:spPr>
          <a:xfrm>
            <a:off x="2549743" y="1616748"/>
            <a:ext cx="10972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>
                <a:solidFill>
                  <a:schemeClr val="bg2">
                    <a:lumMod val="50000"/>
                  </a:schemeClr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+</a:t>
            </a:r>
            <a:endParaRPr lang="ko-KR" altLang="en-US" sz="7000" dirty="0">
              <a:solidFill>
                <a:schemeClr val="bg2">
                  <a:lumMod val="50000"/>
                </a:schemeClr>
              </a:solidFill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56349F-4C21-4994-995A-E9F9740C465D}"/>
              </a:ext>
            </a:extLst>
          </p:cNvPr>
          <p:cNvSpPr txBox="1"/>
          <p:nvPr/>
        </p:nvSpPr>
        <p:spPr>
          <a:xfrm>
            <a:off x="5257101" y="1616748"/>
            <a:ext cx="10972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>
                <a:solidFill>
                  <a:schemeClr val="bg2">
                    <a:lumMod val="50000"/>
                  </a:schemeClr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+</a:t>
            </a:r>
            <a:endParaRPr lang="ko-KR" altLang="en-US" sz="7000" dirty="0">
              <a:solidFill>
                <a:schemeClr val="bg2">
                  <a:lumMod val="50000"/>
                </a:schemeClr>
              </a:solidFill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D878D2-5EF1-47A1-B33A-8D1E269817CA}"/>
              </a:ext>
            </a:extLst>
          </p:cNvPr>
          <p:cNvSpPr txBox="1"/>
          <p:nvPr/>
        </p:nvSpPr>
        <p:spPr>
          <a:xfrm>
            <a:off x="7827299" y="1616748"/>
            <a:ext cx="10972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dirty="0">
                <a:solidFill>
                  <a:schemeClr val="bg2">
                    <a:lumMod val="50000"/>
                  </a:schemeClr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+</a:t>
            </a:r>
            <a:endParaRPr lang="ko-KR" altLang="en-US" sz="7000" dirty="0">
              <a:solidFill>
                <a:schemeClr val="bg2">
                  <a:lumMod val="50000"/>
                </a:schemeClr>
              </a:solidFill>
              <a:latin typeface="ELAND 초이스OTF Bold" panose="02020503020101020101" pitchFamily="18" charset="-127"/>
              <a:ea typeface="ELAND 초이스OTF Bold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C6759-4F87-4528-803B-C12A4C72EF6D}"/>
              </a:ext>
            </a:extLst>
          </p:cNvPr>
          <p:cNvSpPr txBox="1"/>
          <p:nvPr/>
        </p:nvSpPr>
        <p:spPr>
          <a:xfrm>
            <a:off x="4461426" y="5223930"/>
            <a:ext cx="3956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다음날 종가 예측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0D3D5-ED46-4920-9D7F-FDD0423376FF}"/>
              </a:ext>
            </a:extLst>
          </p:cNvPr>
          <p:cNvSpPr txBox="1"/>
          <p:nvPr/>
        </p:nvSpPr>
        <p:spPr>
          <a:xfrm>
            <a:off x="970820" y="3007353"/>
            <a:ext cx="21275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뉴스 기사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238085-70DB-427D-971A-B40F0220F3CA}"/>
              </a:ext>
            </a:extLst>
          </p:cNvPr>
          <p:cNvSpPr txBox="1"/>
          <p:nvPr/>
        </p:nvSpPr>
        <p:spPr>
          <a:xfrm>
            <a:off x="4093684" y="3009488"/>
            <a:ext cx="21275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유가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798A32-7441-4BA2-9F7F-8A7A343A7BA3}"/>
              </a:ext>
            </a:extLst>
          </p:cNvPr>
          <p:cNvSpPr txBox="1"/>
          <p:nvPr/>
        </p:nvSpPr>
        <p:spPr>
          <a:xfrm>
            <a:off x="6792343" y="3013610"/>
            <a:ext cx="21275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ELAND 초이스OTF Bold" panose="02020503020101020101" pitchFamily="18" charset="-127"/>
                <a:ea typeface="ELAND 초이스OTF Bold" panose="02020503020101020101" pitchFamily="18" charset="-127"/>
              </a:rPr>
              <a:t>환율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CF1D25-8AD7-48EE-8C44-D6CAEAEB5AA1}"/>
              </a:ext>
            </a:extLst>
          </p:cNvPr>
          <p:cNvSpPr txBox="1"/>
          <p:nvPr/>
        </p:nvSpPr>
        <p:spPr>
          <a:xfrm>
            <a:off x="947991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01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3F19F3-E57A-4506-AFFF-A4313AB99068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프로젝트 개요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E6E07B-6911-478C-A8B1-76158876F85F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- </a:t>
            </a:r>
            <a:r>
              <a:rPr lang="ko-KR" altLang="en-US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프로젝트 가설</a:t>
            </a:r>
            <a:endParaRPr lang="ko-KR" altLang="en-US" sz="1300" dirty="0">
              <a:solidFill>
                <a:srgbClr val="333F5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167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4F27AF9B-7464-4AD6-805B-E58E98C5FEFF}"/>
              </a:ext>
            </a:extLst>
          </p:cNvPr>
          <p:cNvSpPr/>
          <p:nvPr/>
        </p:nvSpPr>
        <p:spPr>
          <a:xfrm rot="5400000">
            <a:off x="5903713" y="524717"/>
            <a:ext cx="420841" cy="122282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2D2B82A-0769-4AD9-BF16-1C5F47BB936E}"/>
              </a:ext>
            </a:extLst>
          </p:cNvPr>
          <p:cNvGrpSpPr/>
          <p:nvPr/>
        </p:nvGrpSpPr>
        <p:grpSpPr>
          <a:xfrm>
            <a:off x="4383992" y="1045856"/>
            <a:ext cx="7730731" cy="5140939"/>
            <a:chOff x="-76182" y="71959"/>
            <a:chExt cx="18242504" cy="10568561"/>
          </a:xfrm>
        </p:grpSpPr>
        <p:grpSp>
          <p:nvGrpSpPr>
            <p:cNvPr id="26" name="그룹 1001">
              <a:extLst>
                <a:ext uri="{FF2B5EF4-FFF2-40B4-BE49-F238E27FC236}">
                  <a16:creationId xmlns:a16="http://schemas.microsoft.com/office/drawing/2014/main" id="{92975472-653C-40BE-98DB-62744FA351F8}"/>
                </a:ext>
              </a:extLst>
            </p:cNvPr>
            <p:cNvGrpSpPr/>
            <p:nvPr/>
          </p:nvGrpSpPr>
          <p:grpSpPr>
            <a:xfrm>
              <a:off x="-76182" y="71959"/>
              <a:ext cx="18242504" cy="10568561"/>
              <a:chOff x="-76182" y="71959"/>
              <a:chExt cx="18242504" cy="10568561"/>
            </a:xfrm>
          </p:grpSpPr>
          <p:pic>
            <p:nvPicPr>
              <p:cNvPr id="43" name="Object 2">
                <a:extLst>
                  <a:ext uri="{FF2B5EF4-FFF2-40B4-BE49-F238E27FC236}">
                    <a16:creationId xmlns:a16="http://schemas.microsoft.com/office/drawing/2014/main" id="{696196E8-91FE-4401-B119-4877C5F897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/>
              <a:srcRect l="23215" t="22497" r="23783" b="20183"/>
              <a:stretch/>
            </p:blipFill>
            <p:spPr>
              <a:xfrm>
                <a:off x="-76182" y="71959"/>
                <a:ext cx="18242504" cy="10568561"/>
              </a:xfrm>
              <a:prstGeom prst="rect">
                <a:avLst/>
              </a:prstGeom>
            </p:spPr>
          </p:pic>
          <p:pic>
            <p:nvPicPr>
              <p:cNvPr id="44" name="Object 3">
                <a:extLst>
                  <a:ext uri="{FF2B5EF4-FFF2-40B4-BE49-F238E27FC236}">
                    <a16:creationId xmlns:a16="http://schemas.microsoft.com/office/drawing/2014/main" id="{72EB3398-B2D0-4473-9F00-6903AB1A4A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38094" y="533332"/>
                <a:ext cx="17209524" cy="9219049"/>
              </a:xfrm>
              <a:prstGeom prst="rect">
                <a:avLst/>
              </a:prstGeom>
            </p:spPr>
          </p:pic>
        </p:grpSp>
        <p:grpSp>
          <p:nvGrpSpPr>
            <p:cNvPr id="29" name="그룹 1002">
              <a:extLst>
                <a:ext uri="{FF2B5EF4-FFF2-40B4-BE49-F238E27FC236}">
                  <a16:creationId xmlns:a16="http://schemas.microsoft.com/office/drawing/2014/main" id="{07B23640-FEEC-44DF-934D-53FA05CD051B}"/>
                </a:ext>
              </a:extLst>
            </p:cNvPr>
            <p:cNvGrpSpPr/>
            <p:nvPr/>
          </p:nvGrpSpPr>
          <p:grpSpPr>
            <a:xfrm>
              <a:off x="552381" y="523810"/>
              <a:ext cx="17190476" cy="657143"/>
              <a:chOff x="552381" y="523810"/>
              <a:chExt cx="17190476" cy="657143"/>
            </a:xfrm>
          </p:grpSpPr>
          <p:pic>
            <p:nvPicPr>
              <p:cNvPr id="41" name="Object 6">
                <a:extLst>
                  <a:ext uri="{FF2B5EF4-FFF2-40B4-BE49-F238E27FC236}">
                    <a16:creationId xmlns:a16="http://schemas.microsoft.com/office/drawing/2014/main" id="{1E697590-ADC2-4E82-BAA7-55ABDF4CF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999965" y="238131"/>
                <a:ext cx="34380952" cy="1314286"/>
              </a:xfrm>
              <a:prstGeom prst="rect">
                <a:avLst/>
              </a:prstGeom>
            </p:spPr>
          </p:pic>
          <p:pic>
            <p:nvPicPr>
              <p:cNvPr id="42" name="Object 7">
                <a:extLst>
                  <a:ext uri="{FF2B5EF4-FFF2-40B4-BE49-F238E27FC236}">
                    <a16:creationId xmlns:a16="http://schemas.microsoft.com/office/drawing/2014/main" id="{2AC138B0-BDA1-4B5E-94CD-01A87427C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52381" y="523810"/>
                <a:ext cx="17190476" cy="657143"/>
              </a:xfrm>
              <a:prstGeom prst="rect">
                <a:avLst/>
              </a:prstGeom>
            </p:spPr>
          </p:pic>
        </p:grpSp>
        <p:grpSp>
          <p:nvGrpSpPr>
            <p:cNvPr id="32" name="그룹 1007">
              <a:extLst>
                <a:ext uri="{FF2B5EF4-FFF2-40B4-BE49-F238E27FC236}">
                  <a16:creationId xmlns:a16="http://schemas.microsoft.com/office/drawing/2014/main" id="{A9FEAD65-3859-4A95-9791-4ED081D5291D}"/>
                </a:ext>
              </a:extLst>
            </p:cNvPr>
            <p:cNvGrpSpPr/>
            <p:nvPr/>
          </p:nvGrpSpPr>
          <p:grpSpPr>
            <a:xfrm>
              <a:off x="14249893" y="533333"/>
              <a:ext cx="3497726" cy="646978"/>
              <a:chOff x="14249893" y="533333"/>
              <a:chExt cx="3497726" cy="646978"/>
            </a:xfrm>
          </p:grpSpPr>
          <p:pic>
            <p:nvPicPr>
              <p:cNvPr id="40" name="Object 21">
                <a:extLst>
                  <a:ext uri="{FF2B5EF4-FFF2-40B4-BE49-F238E27FC236}">
                    <a16:creationId xmlns:a16="http://schemas.microsoft.com/office/drawing/2014/main" id="{D6A86DF0-CC3F-4F8D-9B27-3E28A9E29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249893" y="533333"/>
                <a:ext cx="3497726" cy="646978"/>
              </a:xfrm>
              <a:prstGeom prst="rect">
                <a:avLst/>
              </a:prstGeom>
            </p:spPr>
          </p:pic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내용 개체 틀 6">
            <a:extLst>
              <a:ext uri="{FF2B5EF4-FFF2-40B4-BE49-F238E27FC236}">
                <a16:creationId xmlns:a16="http://schemas.microsoft.com/office/drawing/2014/main" id="{A2136ECE-48B8-4CFF-B439-79350C65D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50" y="1226529"/>
            <a:ext cx="2801826" cy="2801826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D8407A-82CA-4080-A433-2BBFED88B60C}"/>
              </a:ext>
            </a:extLst>
          </p:cNvPr>
          <p:cNvSpPr txBox="1"/>
          <p:nvPr/>
        </p:nvSpPr>
        <p:spPr>
          <a:xfrm>
            <a:off x="1365008" y="4280107"/>
            <a:ext cx="4083176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2F5597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이름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     </a:t>
            </a:r>
            <a:r>
              <a:rPr lang="ko-KR" altLang="en-US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김낙원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28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세</a:t>
            </a:r>
            <a:endParaRPr lang="en-US" altLang="ko-KR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2F5597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직원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	     2</a:t>
            </a:r>
            <a:r>
              <a:rPr lang="ko-KR" altLang="en-US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년차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직장인</a:t>
            </a:r>
            <a:endParaRPr lang="en-US" altLang="ko-KR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2F5597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수입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	    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월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200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만원</a:t>
            </a:r>
            <a:endParaRPr lang="en-US" altLang="ko-KR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2F5597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취미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	    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모터쇼구경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D4DF87-09F3-435C-9BF7-BCE1CA000975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B02C43-058A-4853-BB01-7CB4617D3C73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슬라이드 번호 개체 틀 2">
            <a:extLst>
              <a:ext uri="{FF2B5EF4-FFF2-40B4-BE49-F238E27FC236}">
                <a16:creationId xmlns:a16="http://schemas.microsoft.com/office/drawing/2014/main" id="{92C21BDB-DB9F-4664-BF5F-C34C427B65EA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5837AF-EF90-4031-9CEB-E1663F30AECF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프로젝트 개요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FB7A2D-20A4-4C63-81E6-99E665EF0003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- </a:t>
            </a:r>
            <a:r>
              <a:rPr lang="ko-KR" altLang="en-US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페르소나 인터뷰</a:t>
            </a:r>
            <a:endParaRPr lang="ko-KR" altLang="en-US" sz="1300" dirty="0">
              <a:solidFill>
                <a:srgbClr val="333F5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B0F220-498E-49D6-B43E-282A89F89D4B}"/>
              </a:ext>
            </a:extLst>
          </p:cNvPr>
          <p:cNvSpPr txBox="1"/>
          <p:nvPr/>
        </p:nvSpPr>
        <p:spPr>
          <a:xfrm>
            <a:off x="947991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01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9E5E17-6C67-4B1F-A37E-975682465C25}"/>
              </a:ext>
            </a:extLst>
          </p:cNvPr>
          <p:cNvGrpSpPr/>
          <p:nvPr/>
        </p:nvGrpSpPr>
        <p:grpSpPr>
          <a:xfrm>
            <a:off x="4851016" y="1717401"/>
            <a:ext cx="3561304" cy="1111647"/>
            <a:chOff x="3680447" y="406331"/>
            <a:chExt cx="3561304" cy="1071231"/>
          </a:xfrm>
          <a:solidFill>
            <a:srgbClr val="CBE2FF"/>
          </a:solidFill>
        </p:grpSpPr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9FCD9ADF-99F4-489C-99EC-25BA7B32B2D2}"/>
                </a:ext>
              </a:extLst>
            </p:cNvPr>
            <p:cNvSpPr/>
            <p:nvPr/>
          </p:nvSpPr>
          <p:spPr>
            <a:xfrm rot="5400000">
              <a:off x="3830172" y="921749"/>
              <a:ext cx="406088" cy="705538"/>
            </a:xfrm>
            <a:custGeom>
              <a:avLst/>
              <a:gdLst>
                <a:gd name="connsiteX0" fmla="*/ 0 w 588968"/>
                <a:gd name="connsiteY0" fmla="*/ 522658 h 522658"/>
                <a:gd name="connsiteX1" fmla="*/ 0 w 588968"/>
                <a:gd name="connsiteY1" fmla="*/ 0 h 522658"/>
                <a:gd name="connsiteX2" fmla="*/ 588968 w 588968"/>
                <a:gd name="connsiteY2" fmla="*/ 522658 h 522658"/>
                <a:gd name="connsiteX3" fmla="*/ 0 w 588968"/>
                <a:gd name="connsiteY3" fmla="*/ 522658 h 522658"/>
                <a:gd name="connsiteX0" fmla="*/ 0 w 568648"/>
                <a:gd name="connsiteY0" fmla="*/ 522658 h 827458"/>
                <a:gd name="connsiteX1" fmla="*/ 0 w 568648"/>
                <a:gd name="connsiteY1" fmla="*/ 0 h 827458"/>
                <a:gd name="connsiteX2" fmla="*/ 568648 w 568648"/>
                <a:gd name="connsiteY2" fmla="*/ 827458 h 827458"/>
                <a:gd name="connsiteX3" fmla="*/ 0 w 568648"/>
                <a:gd name="connsiteY3" fmla="*/ 522658 h 827458"/>
                <a:gd name="connsiteX0" fmla="*/ 0 w 406088"/>
                <a:gd name="connsiteY0" fmla="*/ 522658 h 705538"/>
                <a:gd name="connsiteX1" fmla="*/ 0 w 406088"/>
                <a:gd name="connsiteY1" fmla="*/ 0 h 705538"/>
                <a:gd name="connsiteX2" fmla="*/ 406088 w 406088"/>
                <a:gd name="connsiteY2" fmla="*/ 705538 h 705538"/>
                <a:gd name="connsiteX3" fmla="*/ 0 w 406088"/>
                <a:gd name="connsiteY3" fmla="*/ 522658 h 705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088" h="705538">
                  <a:moveTo>
                    <a:pt x="0" y="522658"/>
                  </a:moveTo>
                  <a:lnTo>
                    <a:pt x="0" y="0"/>
                  </a:lnTo>
                  <a:lnTo>
                    <a:pt x="406088" y="705538"/>
                  </a:lnTo>
                  <a:lnTo>
                    <a:pt x="0" y="52265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C5F8A60C-3B5E-4A92-8904-F1FDBD43A685}"/>
                </a:ext>
              </a:extLst>
            </p:cNvPr>
            <p:cNvSpPr/>
            <p:nvPr/>
          </p:nvSpPr>
          <p:spPr>
            <a:xfrm>
              <a:off x="3767031" y="406331"/>
              <a:ext cx="3474720" cy="76705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300EB3E-4466-417E-B491-7F7B25F5282B}"/>
              </a:ext>
            </a:extLst>
          </p:cNvPr>
          <p:cNvSpPr txBox="1"/>
          <p:nvPr/>
        </p:nvSpPr>
        <p:spPr>
          <a:xfrm>
            <a:off x="5027045" y="1759729"/>
            <a:ext cx="3474720" cy="7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어떤 종목을 선택해야 할지 </a:t>
            </a:r>
            <a:r>
              <a:rPr lang="ko-KR" altLang="en-US" spc="30" dirty="0" err="1">
                <a:solidFill>
                  <a:srgbClr val="122D42"/>
                </a:solidFill>
                <a:highlight>
                  <a:srgbClr val="FFFFFF"/>
                </a:highlight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모르겠어요</a:t>
            </a:r>
            <a:r>
              <a:rPr lang="en-US" altLang="ko-KR" spc="30" dirty="0">
                <a:solidFill>
                  <a:srgbClr val="122D42"/>
                </a:solidFill>
                <a:highlight>
                  <a:srgbClr val="FFFFFF"/>
                </a:highlight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. 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AA2B314-9647-47E8-9FD6-504C185CBC9B}"/>
              </a:ext>
            </a:extLst>
          </p:cNvPr>
          <p:cNvGrpSpPr/>
          <p:nvPr/>
        </p:nvGrpSpPr>
        <p:grpSpPr>
          <a:xfrm flipH="1">
            <a:off x="7813479" y="2760298"/>
            <a:ext cx="4019800" cy="1163721"/>
            <a:chOff x="3680447" y="406331"/>
            <a:chExt cx="3561304" cy="1071231"/>
          </a:xfrm>
          <a:solidFill>
            <a:srgbClr val="CBE2FF"/>
          </a:solidFill>
        </p:grpSpPr>
        <p:sp>
          <p:nvSpPr>
            <p:cNvPr id="48" name="직각 삼각형 10">
              <a:extLst>
                <a:ext uri="{FF2B5EF4-FFF2-40B4-BE49-F238E27FC236}">
                  <a16:creationId xmlns:a16="http://schemas.microsoft.com/office/drawing/2014/main" id="{8A4971A0-351D-4029-B6AB-1B9A498E076A}"/>
                </a:ext>
              </a:extLst>
            </p:cNvPr>
            <p:cNvSpPr/>
            <p:nvPr/>
          </p:nvSpPr>
          <p:spPr>
            <a:xfrm rot="5400000">
              <a:off x="3830172" y="921749"/>
              <a:ext cx="406088" cy="705538"/>
            </a:xfrm>
            <a:custGeom>
              <a:avLst/>
              <a:gdLst>
                <a:gd name="connsiteX0" fmla="*/ 0 w 588968"/>
                <a:gd name="connsiteY0" fmla="*/ 522658 h 522658"/>
                <a:gd name="connsiteX1" fmla="*/ 0 w 588968"/>
                <a:gd name="connsiteY1" fmla="*/ 0 h 522658"/>
                <a:gd name="connsiteX2" fmla="*/ 588968 w 588968"/>
                <a:gd name="connsiteY2" fmla="*/ 522658 h 522658"/>
                <a:gd name="connsiteX3" fmla="*/ 0 w 588968"/>
                <a:gd name="connsiteY3" fmla="*/ 522658 h 522658"/>
                <a:gd name="connsiteX0" fmla="*/ 0 w 568648"/>
                <a:gd name="connsiteY0" fmla="*/ 522658 h 827458"/>
                <a:gd name="connsiteX1" fmla="*/ 0 w 568648"/>
                <a:gd name="connsiteY1" fmla="*/ 0 h 827458"/>
                <a:gd name="connsiteX2" fmla="*/ 568648 w 568648"/>
                <a:gd name="connsiteY2" fmla="*/ 827458 h 827458"/>
                <a:gd name="connsiteX3" fmla="*/ 0 w 568648"/>
                <a:gd name="connsiteY3" fmla="*/ 522658 h 827458"/>
                <a:gd name="connsiteX0" fmla="*/ 0 w 406088"/>
                <a:gd name="connsiteY0" fmla="*/ 522658 h 705538"/>
                <a:gd name="connsiteX1" fmla="*/ 0 w 406088"/>
                <a:gd name="connsiteY1" fmla="*/ 0 h 705538"/>
                <a:gd name="connsiteX2" fmla="*/ 406088 w 406088"/>
                <a:gd name="connsiteY2" fmla="*/ 705538 h 705538"/>
                <a:gd name="connsiteX3" fmla="*/ 0 w 406088"/>
                <a:gd name="connsiteY3" fmla="*/ 522658 h 705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088" h="705538">
                  <a:moveTo>
                    <a:pt x="0" y="522658"/>
                  </a:moveTo>
                  <a:lnTo>
                    <a:pt x="0" y="0"/>
                  </a:lnTo>
                  <a:lnTo>
                    <a:pt x="406088" y="705538"/>
                  </a:lnTo>
                  <a:lnTo>
                    <a:pt x="0" y="522658"/>
                  </a:lnTo>
                  <a:close/>
                </a:path>
              </a:pathLst>
            </a:cu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F2D64FBA-ADDF-4C62-BA69-11270B53B3A9}"/>
                </a:ext>
              </a:extLst>
            </p:cNvPr>
            <p:cNvSpPr/>
            <p:nvPr/>
          </p:nvSpPr>
          <p:spPr>
            <a:xfrm>
              <a:off x="3767031" y="406331"/>
              <a:ext cx="3474720" cy="76705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D0DA91B-0BE2-4705-AAA3-CB7255BE121A}"/>
              </a:ext>
            </a:extLst>
          </p:cNvPr>
          <p:cNvSpPr txBox="1"/>
          <p:nvPr/>
        </p:nvSpPr>
        <p:spPr>
          <a:xfrm>
            <a:off x="7868234" y="2829048"/>
            <a:ext cx="3896367" cy="7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은행금리보다 높은 수익률이 있으면 좋겠어요</a:t>
            </a:r>
            <a:endParaRPr lang="en-US" altLang="ko-KR" spc="30" dirty="0">
              <a:solidFill>
                <a:srgbClr val="122D42"/>
              </a:solidFill>
              <a:highlight>
                <a:srgbClr val="FFFFFF"/>
              </a:highlight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53C027C-A3FF-4922-861E-100EDD114868}"/>
              </a:ext>
            </a:extLst>
          </p:cNvPr>
          <p:cNvGrpSpPr/>
          <p:nvPr/>
        </p:nvGrpSpPr>
        <p:grpSpPr>
          <a:xfrm>
            <a:off x="4894308" y="3737178"/>
            <a:ext cx="3561304" cy="1181816"/>
            <a:chOff x="3680447" y="406331"/>
            <a:chExt cx="3561304" cy="1071231"/>
          </a:xfrm>
          <a:solidFill>
            <a:srgbClr val="CBE2FF"/>
          </a:solidFill>
        </p:grpSpPr>
        <p:sp>
          <p:nvSpPr>
            <p:cNvPr id="52" name="직각 삼각형 10">
              <a:extLst>
                <a:ext uri="{FF2B5EF4-FFF2-40B4-BE49-F238E27FC236}">
                  <a16:creationId xmlns:a16="http://schemas.microsoft.com/office/drawing/2014/main" id="{2B501F6E-2CAD-43D3-A98E-627D7613B22E}"/>
                </a:ext>
              </a:extLst>
            </p:cNvPr>
            <p:cNvSpPr/>
            <p:nvPr/>
          </p:nvSpPr>
          <p:spPr>
            <a:xfrm rot="5400000">
              <a:off x="3830172" y="921749"/>
              <a:ext cx="406088" cy="705538"/>
            </a:xfrm>
            <a:custGeom>
              <a:avLst/>
              <a:gdLst>
                <a:gd name="connsiteX0" fmla="*/ 0 w 588968"/>
                <a:gd name="connsiteY0" fmla="*/ 522658 h 522658"/>
                <a:gd name="connsiteX1" fmla="*/ 0 w 588968"/>
                <a:gd name="connsiteY1" fmla="*/ 0 h 522658"/>
                <a:gd name="connsiteX2" fmla="*/ 588968 w 588968"/>
                <a:gd name="connsiteY2" fmla="*/ 522658 h 522658"/>
                <a:gd name="connsiteX3" fmla="*/ 0 w 588968"/>
                <a:gd name="connsiteY3" fmla="*/ 522658 h 522658"/>
                <a:gd name="connsiteX0" fmla="*/ 0 w 568648"/>
                <a:gd name="connsiteY0" fmla="*/ 522658 h 827458"/>
                <a:gd name="connsiteX1" fmla="*/ 0 w 568648"/>
                <a:gd name="connsiteY1" fmla="*/ 0 h 827458"/>
                <a:gd name="connsiteX2" fmla="*/ 568648 w 568648"/>
                <a:gd name="connsiteY2" fmla="*/ 827458 h 827458"/>
                <a:gd name="connsiteX3" fmla="*/ 0 w 568648"/>
                <a:gd name="connsiteY3" fmla="*/ 522658 h 827458"/>
                <a:gd name="connsiteX0" fmla="*/ 0 w 406088"/>
                <a:gd name="connsiteY0" fmla="*/ 522658 h 705538"/>
                <a:gd name="connsiteX1" fmla="*/ 0 w 406088"/>
                <a:gd name="connsiteY1" fmla="*/ 0 h 705538"/>
                <a:gd name="connsiteX2" fmla="*/ 406088 w 406088"/>
                <a:gd name="connsiteY2" fmla="*/ 705538 h 705538"/>
                <a:gd name="connsiteX3" fmla="*/ 0 w 406088"/>
                <a:gd name="connsiteY3" fmla="*/ 522658 h 705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088" h="705538">
                  <a:moveTo>
                    <a:pt x="0" y="522658"/>
                  </a:moveTo>
                  <a:lnTo>
                    <a:pt x="0" y="0"/>
                  </a:lnTo>
                  <a:lnTo>
                    <a:pt x="406088" y="705538"/>
                  </a:lnTo>
                  <a:lnTo>
                    <a:pt x="0" y="52265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C649F00C-7BEA-4792-8785-C22D581713B9}"/>
                </a:ext>
              </a:extLst>
            </p:cNvPr>
            <p:cNvSpPr/>
            <p:nvPr/>
          </p:nvSpPr>
          <p:spPr>
            <a:xfrm>
              <a:off x="3767031" y="406331"/>
              <a:ext cx="3474720" cy="76705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A6FCDF3-4206-49C0-9481-C29457171834}"/>
              </a:ext>
            </a:extLst>
          </p:cNvPr>
          <p:cNvSpPr txBox="1"/>
          <p:nvPr/>
        </p:nvSpPr>
        <p:spPr>
          <a:xfrm>
            <a:off x="5029958" y="3798608"/>
            <a:ext cx="3201983" cy="7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회사생활이 바빠서 따로 주식을 공부 할 시간이 없어요</a:t>
            </a:r>
            <a:r>
              <a:rPr lang="en-US" altLang="ko-KR" spc="30" dirty="0">
                <a:solidFill>
                  <a:srgbClr val="122D42"/>
                </a:solidFill>
                <a:highlight>
                  <a:srgbClr val="FFFFFF"/>
                </a:highlight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. 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1817A59-1058-4972-8B7D-7CD764C4096A}"/>
              </a:ext>
            </a:extLst>
          </p:cNvPr>
          <p:cNvGrpSpPr/>
          <p:nvPr/>
        </p:nvGrpSpPr>
        <p:grpSpPr>
          <a:xfrm flipH="1">
            <a:off x="7837754" y="4791090"/>
            <a:ext cx="4019800" cy="846239"/>
            <a:chOff x="3680447" y="406331"/>
            <a:chExt cx="3561304" cy="1071231"/>
          </a:xfrm>
          <a:solidFill>
            <a:srgbClr val="CBE2FF"/>
          </a:solidFill>
        </p:grpSpPr>
        <p:sp>
          <p:nvSpPr>
            <p:cNvPr id="56" name="직각 삼각형 10">
              <a:extLst>
                <a:ext uri="{FF2B5EF4-FFF2-40B4-BE49-F238E27FC236}">
                  <a16:creationId xmlns:a16="http://schemas.microsoft.com/office/drawing/2014/main" id="{C534EFC9-3CA1-4728-83E6-1742AF449276}"/>
                </a:ext>
              </a:extLst>
            </p:cNvPr>
            <p:cNvSpPr/>
            <p:nvPr/>
          </p:nvSpPr>
          <p:spPr>
            <a:xfrm rot="5400000">
              <a:off x="3830172" y="921749"/>
              <a:ext cx="406088" cy="705538"/>
            </a:xfrm>
            <a:custGeom>
              <a:avLst/>
              <a:gdLst>
                <a:gd name="connsiteX0" fmla="*/ 0 w 588968"/>
                <a:gd name="connsiteY0" fmla="*/ 522658 h 522658"/>
                <a:gd name="connsiteX1" fmla="*/ 0 w 588968"/>
                <a:gd name="connsiteY1" fmla="*/ 0 h 522658"/>
                <a:gd name="connsiteX2" fmla="*/ 588968 w 588968"/>
                <a:gd name="connsiteY2" fmla="*/ 522658 h 522658"/>
                <a:gd name="connsiteX3" fmla="*/ 0 w 588968"/>
                <a:gd name="connsiteY3" fmla="*/ 522658 h 522658"/>
                <a:gd name="connsiteX0" fmla="*/ 0 w 568648"/>
                <a:gd name="connsiteY0" fmla="*/ 522658 h 827458"/>
                <a:gd name="connsiteX1" fmla="*/ 0 w 568648"/>
                <a:gd name="connsiteY1" fmla="*/ 0 h 827458"/>
                <a:gd name="connsiteX2" fmla="*/ 568648 w 568648"/>
                <a:gd name="connsiteY2" fmla="*/ 827458 h 827458"/>
                <a:gd name="connsiteX3" fmla="*/ 0 w 568648"/>
                <a:gd name="connsiteY3" fmla="*/ 522658 h 827458"/>
                <a:gd name="connsiteX0" fmla="*/ 0 w 406088"/>
                <a:gd name="connsiteY0" fmla="*/ 522658 h 705538"/>
                <a:gd name="connsiteX1" fmla="*/ 0 w 406088"/>
                <a:gd name="connsiteY1" fmla="*/ 0 h 705538"/>
                <a:gd name="connsiteX2" fmla="*/ 406088 w 406088"/>
                <a:gd name="connsiteY2" fmla="*/ 705538 h 705538"/>
                <a:gd name="connsiteX3" fmla="*/ 0 w 406088"/>
                <a:gd name="connsiteY3" fmla="*/ 522658 h 705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088" h="705538">
                  <a:moveTo>
                    <a:pt x="0" y="522658"/>
                  </a:moveTo>
                  <a:lnTo>
                    <a:pt x="0" y="0"/>
                  </a:lnTo>
                  <a:lnTo>
                    <a:pt x="406088" y="705538"/>
                  </a:lnTo>
                  <a:lnTo>
                    <a:pt x="0" y="522658"/>
                  </a:lnTo>
                  <a:close/>
                </a:path>
              </a:pathLst>
            </a:cu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BC29FB18-8BDD-4935-8065-3ECE1ADD87DA}"/>
                </a:ext>
              </a:extLst>
            </p:cNvPr>
            <p:cNvSpPr/>
            <p:nvPr/>
          </p:nvSpPr>
          <p:spPr>
            <a:xfrm>
              <a:off x="3767031" y="406331"/>
              <a:ext cx="3474720" cy="76705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056517E-C233-415F-A0A6-8C8F06C51915}"/>
              </a:ext>
            </a:extLst>
          </p:cNvPr>
          <p:cNvSpPr txBox="1"/>
          <p:nvPr/>
        </p:nvSpPr>
        <p:spPr>
          <a:xfrm>
            <a:off x="7957622" y="4878310"/>
            <a:ext cx="3896367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매수 매도 타이밍이 </a:t>
            </a:r>
            <a:r>
              <a:rPr lang="ko-KR" altLang="en-US" spc="30" dirty="0" err="1">
                <a:solidFill>
                  <a:srgbClr val="122D42"/>
                </a:solidFill>
                <a:highlight>
                  <a:srgbClr val="FFFFFF"/>
                </a:highlight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어려워요ㅠㅠ</a:t>
            </a:r>
            <a:r>
              <a:rPr lang="ko-KR" altLang="en-US" spc="30" dirty="0">
                <a:solidFill>
                  <a:srgbClr val="122D42"/>
                </a:solidFill>
                <a:highlight>
                  <a:srgbClr val="FFFFFF"/>
                </a:highlight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 </a:t>
            </a:r>
            <a:endParaRPr lang="en-US" altLang="ko-KR" spc="30" dirty="0">
              <a:solidFill>
                <a:srgbClr val="122D42"/>
              </a:solidFill>
              <a:highlight>
                <a:srgbClr val="FFFFFF"/>
              </a:highlight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23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4D6461-A698-4002-A176-0623E2049112}"/>
              </a:ext>
            </a:extLst>
          </p:cNvPr>
          <p:cNvSpPr/>
          <p:nvPr/>
        </p:nvSpPr>
        <p:spPr>
          <a:xfrm rot="5400000">
            <a:off x="5903713" y="524717"/>
            <a:ext cx="420841" cy="122282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B7D2EEA-11E1-4896-88CC-68AED78F9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537" y="2610893"/>
            <a:ext cx="2264925" cy="2264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02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3FA1D-C94F-40D7-A783-ADD9EEC17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73" y="2610893"/>
            <a:ext cx="2264925" cy="2264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DDD550-68B5-4874-A63B-A4551EAE0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24" y="2610893"/>
            <a:ext cx="2264925" cy="2264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780F0F-E5AE-40DD-9E9C-7799A8913BF5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프로젝트 목표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2B76CF-0AC7-4B39-ABAA-F2D40BF1F340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- </a:t>
            </a:r>
            <a:r>
              <a:rPr lang="ko-KR" altLang="en-US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프로젝트 목표</a:t>
            </a:r>
            <a:endParaRPr lang="ko-KR" altLang="en-US" sz="1300" dirty="0">
              <a:solidFill>
                <a:srgbClr val="333F5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6541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CA9B5A-4F02-45D9-A743-C5885066EA7C}"/>
              </a:ext>
            </a:extLst>
          </p:cNvPr>
          <p:cNvSpPr/>
          <p:nvPr/>
        </p:nvSpPr>
        <p:spPr>
          <a:xfrm rot="5400000">
            <a:off x="5903713" y="524717"/>
            <a:ext cx="420841" cy="122282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0E10945-18BF-4C4F-A7ED-648DDB526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439" y="1124733"/>
            <a:ext cx="4608534" cy="46085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73F599-9C60-4E39-ABB6-BF920CE9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21" r="94808">
                        <a14:foregroundMark x1="22348" y1="27500" x2="17833" y2="44375"/>
                        <a14:foregroundMark x1="36343" y1="58750" x2="36343" y2="58750"/>
                        <a14:foregroundMark x1="36795" y1="57500" x2="36795" y2="57500"/>
                        <a14:foregroundMark x1="36569" y1="56250" x2="35892" y2="58125"/>
                        <a14:foregroundMark x1="35666" y1="71250" x2="35440" y2="81250"/>
                        <a14:foregroundMark x1="45147" y1="27500" x2="57788" y2="27500"/>
                        <a14:foregroundMark x1="91470" y1="41875" x2="91648" y2="51250"/>
                        <a14:foregroundMark x1="91422" y1="39375" x2="91470" y2="41875"/>
                        <a14:foregroundMark x1="35440" y1="66250" x2="35440" y2="66250"/>
                        <a14:foregroundMark x1="36569" y1="66250" x2="36569" y2="66250"/>
                        <a14:foregroundMark x1="37246" y1="65625" x2="37246" y2="65625"/>
                        <a14:foregroundMark x1="6321" y1="88125" x2="6321" y2="88125"/>
                        <a14:foregroundMark x1="94808" y1="19375" x2="94808" y2="19375"/>
                        <a14:backgroundMark x1="94582" y1="41875" x2="94582" y2="41875"/>
                        <a14:backgroundMark x1="94582" y1="38125" x2="94582" y2="38125"/>
                        <a14:backgroundMark x1="94582" y1="36250" x2="94582" y2="3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39" y="6450422"/>
            <a:ext cx="979980" cy="353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CB7077-1F4C-4E7D-90A5-1EF42DCAC93F}"/>
              </a:ext>
            </a:extLst>
          </p:cNvPr>
          <p:cNvSpPr/>
          <p:nvPr/>
        </p:nvSpPr>
        <p:spPr>
          <a:xfrm>
            <a:off x="179110" y="717637"/>
            <a:ext cx="11854333" cy="865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309B99-C951-4103-BAB4-6669006ABE98}"/>
              </a:ext>
            </a:extLst>
          </p:cNvPr>
          <p:cNvSpPr/>
          <p:nvPr/>
        </p:nvSpPr>
        <p:spPr>
          <a:xfrm rot="5400000">
            <a:off x="9549166" y="185173"/>
            <a:ext cx="398710" cy="4978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F1893-3B74-48C1-BCEA-A27321ACD431}"/>
              </a:ext>
            </a:extLst>
          </p:cNvPr>
          <p:cNvSpPr txBox="1"/>
          <p:nvPr/>
        </p:nvSpPr>
        <p:spPr>
          <a:xfrm>
            <a:off x="9456766" y="197981"/>
            <a:ext cx="65459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5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02</a:t>
            </a:r>
            <a:endParaRPr lang="ko-KR" altLang="en-US" sz="2500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F852684-8B44-4480-820F-13EF678A1B37}"/>
              </a:ext>
            </a:extLst>
          </p:cNvPr>
          <p:cNvSpPr txBox="1">
            <a:spLocks/>
          </p:cNvSpPr>
          <p:nvPr/>
        </p:nvSpPr>
        <p:spPr>
          <a:xfrm>
            <a:off x="9290243" y="758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18BFD1-94D8-41BF-A7C6-C778C1A602F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13FA1D-C94F-40D7-A783-ADD9EEC17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73" y="2610893"/>
            <a:ext cx="2264925" cy="2264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DDD550-68B5-4874-A63B-A4551EAE0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24" y="2610893"/>
            <a:ext cx="2264925" cy="226492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55DEAF9-944F-43FB-8F60-4A40F825918A}"/>
              </a:ext>
            </a:extLst>
          </p:cNvPr>
          <p:cNvSpPr txBox="1"/>
          <p:nvPr/>
        </p:nvSpPr>
        <p:spPr>
          <a:xfrm>
            <a:off x="4200726" y="5684937"/>
            <a:ext cx="386308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트렌드가 반영된 주가 예측</a:t>
            </a:r>
            <a:endParaRPr lang="ko-KR" altLang="en-US" sz="2500" dirty="0">
              <a:latin typeface="ELAND 초이스OTF Medium" panose="02020503020101020101" pitchFamily="18" charset="-127"/>
              <a:ea typeface="ELAND 초이스OTF Medium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005F56-6134-4B3D-8BF6-302EEA44EE5D}"/>
              </a:ext>
            </a:extLst>
          </p:cNvPr>
          <p:cNvSpPr txBox="1"/>
          <p:nvPr/>
        </p:nvSpPr>
        <p:spPr>
          <a:xfrm>
            <a:off x="9997440" y="210656"/>
            <a:ext cx="30929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ELAND 초이스OTF Medium" panose="02020503020101020101" pitchFamily="18" charset="-127"/>
                <a:ea typeface="ELAND 초이스OTF Medium" panose="02020503020101020101" pitchFamily="18" charset="-127"/>
              </a:rPr>
              <a:t>프로젝트 목표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9FA267-009F-4A2B-BBB9-4103D5EA3FA8}"/>
              </a:ext>
            </a:extLst>
          </p:cNvPr>
          <p:cNvSpPr txBox="1"/>
          <p:nvPr/>
        </p:nvSpPr>
        <p:spPr>
          <a:xfrm>
            <a:off x="9999977" y="428389"/>
            <a:ext cx="309292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- </a:t>
            </a:r>
            <a:r>
              <a:rPr lang="ko-KR" altLang="en-US" sz="13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프로젝트 목표</a:t>
            </a:r>
            <a:endParaRPr lang="ko-KR" altLang="en-US" sz="1300" dirty="0">
              <a:solidFill>
                <a:srgbClr val="333F50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192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16016</TotalTime>
  <Words>1394</Words>
  <Application>Microsoft Office PowerPoint</Application>
  <PresentationFormat>와이드스크린</PresentationFormat>
  <Paragraphs>396</Paragraphs>
  <Slides>47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7" baseType="lpstr">
      <vt:lpstr>ELAND 초이스OTF Bold</vt:lpstr>
      <vt:lpstr>Calibri Light</vt:lpstr>
      <vt:lpstr>에스코어 드림 4 Regular</vt:lpstr>
      <vt:lpstr>Calibri</vt:lpstr>
      <vt:lpstr>Arial Black</vt:lpstr>
      <vt:lpstr>ELAND 초이스OTF Light</vt:lpstr>
      <vt:lpstr>ELAND 초이스OTF Medium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뉴스 감성분류를 위한 사전 구축 코드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김민영</dc:creator>
  <cp:lastModifiedBy>17066</cp:lastModifiedBy>
  <cp:revision>402</cp:revision>
  <dcterms:created xsi:type="dcterms:W3CDTF">2021-03-10T14:46:57Z</dcterms:created>
  <dcterms:modified xsi:type="dcterms:W3CDTF">2021-10-27T08:44:11Z</dcterms:modified>
</cp:coreProperties>
</file>